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97" r:id="rId2"/>
    <p:sldId id="308" r:id="rId3"/>
    <p:sldId id="275" r:id="rId4"/>
    <p:sldId id="276" r:id="rId5"/>
    <p:sldId id="307" r:id="rId6"/>
    <p:sldId id="277" r:id="rId7"/>
    <p:sldId id="298" r:id="rId8"/>
    <p:sldId id="309" r:id="rId9"/>
    <p:sldId id="299" r:id="rId10"/>
    <p:sldId id="310" r:id="rId11"/>
    <p:sldId id="300" r:id="rId12"/>
    <p:sldId id="301" r:id="rId13"/>
    <p:sldId id="302" r:id="rId14"/>
    <p:sldId id="311" r:id="rId15"/>
    <p:sldId id="303" r:id="rId16"/>
    <p:sldId id="304" r:id="rId17"/>
    <p:sldId id="305" r:id="rId18"/>
    <p:sldId id="306" r:id="rId19"/>
    <p:sldId id="312" r:id="rId20"/>
    <p:sldId id="313" r:id="rId21"/>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38383"/>
    <a:srgbClr val="233343"/>
    <a:srgbClr val="000000"/>
    <a:srgbClr val="C4660F"/>
    <a:srgbClr val="494E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57" autoAdjust="0"/>
  </p:normalViewPr>
  <p:slideViewPr>
    <p:cSldViewPr snapToGrid="0" snapToObjects="1" showGuides="1">
      <p:cViewPr varScale="1">
        <p:scale>
          <a:sx n="136" d="100"/>
          <a:sy n="136" d="100"/>
        </p:scale>
        <p:origin x="876" y="132"/>
      </p:cViewPr>
      <p:guideLst>
        <p:guide orient="horz" pos="1659"/>
        <p:guide pos="575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C4FEB7-E95B-4ECD-A447-40B213054F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6411C93F-4891-4BA8-AF2A-E929C4C3D83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21D152D-D8FB-4F89-B505-CA89FE80DCC8}" type="datetimeFigureOut">
              <a:rPr lang="en-US" smtClean="0"/>
              <a:t>3/24/2023</a:t>
            </a:fld>
            <a:endParaRPr lang="en-US" dirty="0"/>
          </a:p>
        </p:txBody>
      </p:sp>
      <p:sp>
        <p:nvSpPr>
          <p:cNvPr id="4" name="Footer Placeholder 3">
            <a:extLst>
              <a:ext uri="{FF2B5EF4-FFF2-40B4-BE49-F238E27FC236}">
                <a16:creationId xmlns:a16="http://schemas.microsoft.com/office/drawing/2014/main" id="{3449DB71-3B9E-4750-83D7-0D4ABE7A5E2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B2E1A34-B1B7-4CD8-A47C-E224B332630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248A24B-D192-4C4B-A771-33240A64FAFA}" type="slidenum">
              <a:rPr lang="en-US" smtClean="0"/>
              <a:t>‹#›</a:t>
            </a:fld>
            <a:endParaRPr lang="en-US" dirty="0"/>
          </a:p>
        </p:txBody>
      </p:sp>
    </p:spTree>
    <p:extLst>
      <p:ext uri="{BB962C8B-B14F-4D97-AF65-F5344CB8AC3E}">
        <p14:creationId xmlns:p14="http://schemas.microsoft.com/office/powerpoint/2010/main" val="103272637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5C167ED-8BD7-440B-96CE-6F0C89377168}" type="datetimeFigureOut">
              <a:rPr lang="en-US" smtClean="0"/>
              <a:t>3/24/2023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BBFBE1-9AA1-47C4-9075-9956B48B5BA3}" type="slidenum">
              <a:rPr lang="en-US" smtClean="0"/>
              <a:t>‹#›</a:t>
            </a:fld>
            <a:endParaRPr lang="en-US" dirty="0"/>
          </a:p>
        </p:txBody>
      </p:sp>
    </p:spTree>
    <p:extLst>
      <p:ext uri="{BB962C8B-B14F-4D97-AF65-F5344CB8AC3E}">
        <p14:creationId xmlns:p14="http://schemas.microsoft.com/office/powerpoint/2010/main" val="24635506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999AD14-042E-4845-9816-64D73C86EB13}"/>
              </a:ext>
            </a:extLst>
          </p:cNvPr>
          <p:cNvSpPr>
            <a:spLocks noGrp="1" noChangeArrowheads="1"/>
          </p:cNvSpPr>
          <p:nvPr>
            <p:ph type="sldNum" sz="quarter" idx="5"/>
          </p:nvPr>
        </p:nvSpPr>
        <p:spPr>
          <a:noFill/>
        </p:spPr>
        <p:txBody>
          <a:bodyPr/>
          <a:lstStyle>
            <a:lvl1pPr defTabSz="947950">
              <a:defRPr>
                <a:solidFill>
                  <a:schemeClr val="tx1"/>
                </a:solidFill>
                <a:latin typeface="Arial" panose="020B0604020202020204" pitchFamily="34" charset="0"/>
              </a:defRPr>
            </a:lvl1pPr>
            <a:lvl2pPr marL="755449" indent="-289562" defTabSz="947950">
              <a:defRPr>
                <a:solidFill>
                  <a:schemeClr val="tx1"/>
                </a:solidFill>
                <a:latin typeface="Arial" panose="020B0604020202020204" pitchFamily="34" charset="0"/>
              </a:defRPr>
            </a:lvl2pPr>
            <a:lvl3pPr marL="1163100" indent="-231326" defTabSz="947950">
              <a:defRPr>
                <a:solidFill>
                  <a:schemeClr val="tx1"/>
                </a:solidFill>
                <a:latin typeface="Arial" panose="020B0604020202020204" pitchFamily="34" charset="0"/>
              </a:defRPr>
            </a:lvl3pPr>
            <a:lvl4pPr marL="1627368" indent="-231326" defTabSz="947950">
              <a:defRPr>
                <a:solidFill>
                  <a:schemeClr val="tx1"/>
                </a:solidFill>
                <a:latin typeface="Arial" panose="020B0604020202020204" pitchFamily="34" charset="0"/>
              </a:defRPr>
            </a:lvl4pPr>
            <a:lvl5pPr marL="2093255" indent="-231326" defTabSz="947950">
              <a:defRPr>
                <a:solidFill>
                  <a:schemeClr val="tx1"/>
                </a:solidFill>
                <a:latin typeface="Arial" panose="020B0604020202020204" pitchFamily="34" charset="0"/>
              </a:defRPr>
            </a:lvl5pPr>
            <a:lvl6pPr marL="2559142" indent="-231326" defTabSz="947950" eaLnBrk="0" fontAlgn="base" hangingPunct="0">
              <a:spcBef>
                <a:spcPct val="0"/>
              </a:spcBef>
              <a:spcAft>
                <a:spcPct val="0"/>
              </a:spcAft>
              <a:defRPr>
                <a:solidFill>
                  <a:schemeClr val="tx1"/>
                </a:solidFill>
                <a:latin typeface="Arial" panose="020B0604020202020204" pitchFamily="34" charset="0"/>
              </a:defRPr>
            </a:lvl6pPr>
            <a:lvl7pPr marL="3025029" indent="-231326" defTabSz="947950" eaLnBrk="0" fontAlgn="base" hangingPunct="0">
              <a:spcBef>
                <a:spcPct val="0"/>
              </a:spcBef>
              <a:spcAft>
                <a:spcPct val="0"/>
              </a:spcAft>
              <a:defRPr>
                <a:solidFill>
                  <a:schemeClr val="tx1"/>
                </a:solidFill>
                <a:latin typeface="Arial" panose="020B0604020202020204" pitchFamily="34" charset="0"/>
              </a:defRPr>
            </a:lvl7pPr>
            <a:lvl8pPr marL="3490916" indent="-231326" defTabSz="947950" eaLnBrk="0" fontAlgn="base" hangingPunct="0">
              <a:spcBef>
                <a:spcPct val="0"/>
              </a:spcBef>
              <a:spcAft>
                <a:spcPct val="0"/>
              </a:spcAft>
              <a:defRPr>
                <a:solidFill>
                  <a:schemeClr val="tx1"/>
                </a:solidFill>
                <a:latin typeface="Arial" panose="020B0604020202020204" pitchFamily="34" charset="0"/>
              </a:defRPr>
            </a:lvl8pPr>
            <a:lvl9pPr marL="3956802" indent="-231326" defTabSz="947950" eaLnBrk="0" fontAlgn="base" hangingPunct="0">
              <a:spcBef>
                <a:spcPct val="0"/>
              </a:spcBef>
              <a:spcAft>
                <a:spcPct val="0"/>
              </a:spcAft>
              <a:defRPr>
                <a:solidFill>
                  <a:schemeClr val="tx1"/>
                </a:solidFill>
                <a:latin typeface="Arial" panose="020B0604020202020204" pitchFamily="34" charset="0"/>
              </a:defRPr>
            </a:lvl9pPr>
          </a:lstStyle>
          <a:p>
            <a:fld id="{6BEB2A07-3029-4557-B16E-029EC6CAFE36}" type="slidenum">
              <a:rPr lang="en-US" altLang="en-US" smtClean="0"/>
              <a:pPr/>
              <a:t>1</a:t>
            </a:fld>
            <a:endParaRPr lang="en-US" altLang="en-US" dirty="0"/>
          </a:p>
        </p:txBody>
      </p:sp>
      <p:sp>
        <p:nvSpPr>
          <p:cNvPr id="9219" name="Rectangle 2">
            <a:extLst>
              <a:ext uri="{FF2B5EF4-FFF2-40B4-BE49-F238E27FC236}">
                <a16:creationId xmlns:a16="http://schemas.microsoft.com/office/drawing/2014/main" id="{9839B8FE-DFCD-4B7A-B8F1-0616F2393C06}"/>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6C47B9DA-DBC1-4DC8-8917-51A6C5385DFC}"/>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6F47836E-275A-4534-A94C-03E9A84D571D}"/>
              </a:ext>
            </a:extLst>
          </p:cNvPr>
          <p:cNvSpPr>
            <a:spLocks noGrp="1"/>
          </p:cNvSpPr>
          <p:nvPr>
            <p:ph type="ftr" sz="quarter" idx="4"/>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8A264D-130B-4700-9BB7-9F28AA20CDCD}"/>
              </a:ext>
            </a:extLst>
          </p:cNvPr>
          <p:cNvSpPr>
            <a:spLocks noGrp="1" noChangeArrowheads="1"/>
          </p:cNvSpPr>
          <p:nvPr>
            <p:ph type="sldNum" sz="quarter" idx="5"/>
          </p:nvPr>
        </p:nvSpPr>
        <p:spPr>
          <a:noFill/>
        </p:spPr>
        <p:txBody>
          <a:bodyPr/>
          <a:lstStyle>
            <a:lvl1pPr defTabSz="947950">
              <a:defRPr>
                <a:solidFill>
                  <a:schemeClr val="tx1"/>
                </a:solidFill>
                <a:latin typeface="Arial" panose="020B0604020202020204" pitchFamily="34" charset="0"/>
              </a:defRPr>
            </a:lvl1pPr>
            <a:lvl2pPr marL="755449" indent="-289562" defTabSz="947950">
              <a:defRPr>
                <a:solidFill>
                  <a:schemeClr val="tx1"/>
                </a:solidFill>
                <a:latin typeface="Arial" panose="020B0604020202020204" pitchFamily="34" charset="0"/>
              </a:defRPr>
            </a:lvl2pPr>
            <a:lvl3pPr marL="1163100" indent="-231326" defTabSz="947950">
              <a:defRPr>
                <a:solidFill>
                  <a:schemeClr val="tx1"/>
                </a:solidFill>
                <a:latin typeface="Arial" panose="020B0604020202020204" pitchFamily="34" charset="0"/>
              </a:defRPr>
            </a:lvl3pPr>
            <a:lvl4pPr marL="1627368" indent="-231326" defTabSz="947950">
              <a:defRPr>
                <a:solidFill>
                  <a:schemeClr val="tx1"/>
                </a:solidFill>
                <a:latin typeface="Arial" panose="020B0604020202020204" pitchFamily="34" charset="0"/>
              </a:defRPr>
            </a:lvl4pPr>
            <a:lvl5pPr marL="2093255" indent="-231326" defTabSz="947950">
              <a:defRPr>
                <a:solidFill>
                  <a:schemeClr val="tx1"/>
                </a:solidFill>
                <a:latin typeface="Arial" panose="020B0604020202020204" pitchFamily="34" charset="0"/>
              </a:defRPr>
            </a:lvl5pPr>
            <a:lvl6pPr marL="2559142" indent="-231326" defTabSz="947950" eaLnBrk="0" fontAlgn="base" hangingPunct="0">
              <a:spcBef>
                <a:spcPct val="0"/>
              </a:spcBef>
              <a:spcAft>
                <a:spcPct val="0"/>
              </a:spcAft>
              <a:defRPr>
                <a:solidFill>
                  <a:schemeClr val="tx1"/>
                </a:solidFill>
                <a:latin typeface="Arial" panose="020B0604020202020204" pitchFamily="34" charset="0"/>
              </a:defRPr>
            </a:lvl6pPr>
            <a:lvl7pPr marL="3025029" indent="-231326" defTabSz="947950" eaLnBrk="0" fontAlgn="base" hangingPunct="0">
              <a:spcBef>
                <a:spcPct val="0"/>
              </a:spcBef>
              <a:spcAft>
                <a:spcPct val="0"/>
              </a:spcAft>
              <a:defRPr>
                <a:solidFill>
                  <a:schemeClr val="tx1"/>
                </a:solidFill>
                <a:latin typeface="Arial" panose="020B0604020202020204" pitchFamily="34" charset="0"/>
              </a:defRPr>
            </a:lvl7pPr>
            <a:lvl8pPr marL="3490916" indent="-231326" defTabSz="947950" eaLnBrk="0" fontAlgn="base" hangingPunct="0">
              <a:spcBef>
                <a:spcPct val="0"/>
              </a:spcBef>
              <a:spcAft>
                <a:spcPct val="0"/>
              </a:spcAft>
              <a:defRPr>
                <a:solidFill>
                  <a:schemeClr val="tx1"/>
                </a:solidFill>
                <a:latin typeface="Arial" panose="020B0604020202020204" pitchFamily="34" charset="0"/>
              </a:defRPr>
            </a:lvl8pPr>
            <a:lvl9pPr marL="3956802" indent="-231326" defTabSz="947950" eaLnBrk="0" fontAlgn="base" hangingPunct="0">
              <a:spcBef>
                <a:spcPct val="0"/>
              </a:spcBef>
              <a:spcAft>
                <a:spcPct val="0"/>
              </a:spcAft>
              <a:defRPr>
                <a:solidFill>
                  <a:schemeClr val="tx1"/>
                </a:solidFill>
                <a:latin typeface="Arial" panose="020B0604020202020204" pitchFamily="34" charset="0"/>
              </a:defRPr>
            </a:lvl9pPr>
          </a:lstStyle>
          <a:p>
            <a:fld id="{A0A762FD-FC09-4B92-9B91-9E554DC28113}" type="slidenum">
              <a:rPr lang="en-US" altLang="en-US" smtClean="0"/>
              <a:pPr/>
              <a:t>15</a:t>
            </a:fld>
            <a:endParaRPr lang="en-US" altLang="en-US" dirty="0"/>
          </a:p>
        </p:txBody>
      </p:sp>
      <p:sp>
        <p:nvSpPr>
          <p:cNvPr id="15363" name="Rectangle 2">
            <a:extLst>
              <a:ext uri="{FF2B5EF4-FFF2-40B4-BE49-F238E27FC236}">
                <a16:creationId xmlns:a16="http://schemas.microsoft.com/office/drawing/2014/main" id="{5C663018-672D-4C3A-923A-EEC710E1CC93}"/>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CC25D319-9948-4872-9161-BFA9A6EF611E}"/>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0271F55F-8744-4BF0-B71C-AAEC43447966}"/>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267825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8A264D-130B-4700-9BB7-9F28AA20CDCD}"/>
              </a:ext>
            </a:extLst>
          </p:cNvPr>
          <p:cNvSpPr>
            <a:spLocks noGrp="1" noChangeArrowheads="1"/>
          </p:cNvSpPr>
          <p:nvPr>
            <p:ph type="sldNum" sz="quarter" idx="5"/>
          </p:nvPr>
        </p:nvSpPr>
        <p:spPr>
          <a:noFill/>
        </p:spPr>
        <p:txBody>
          <a:bodyPr/>
          <a:lstStyle>
            <a:lvl1pPr defTabSz="947950">
              <a:defRPr>
                <a:solidFill>
                  <a:schemeClr val="tx1"/>
                </a:solidFill>
                <a:latin typeface="Arial" panose="020B0604020202020204" pitchFamily="34" charset="0"/>
              </a:defRPr>
            </a:lvl1pPr>
            <a:lvl2pPr marL="755449" indent="-289562" defTabSz="947950">
              <a:defRPr>
                <a:solidFill>
                  <a:schemeClr val="tx1"/>
                </a:solidFill>
                <a:latin typeface="Arial" panose="020B0604020202020204" pitchFamily="34" charset="0"/>
              </a:defRPr>
            </a:lvl2pPr>
            <a:lvl3pPr marL="1163100" indent="-231326" defTabSz="947950">
              <a:defRPr>
                <a:solidFill>
                  <a:schemeClr val="tx1"/>
                </a:solidFill>
                <a:latin typeface="Arial" panose="020B0604020202020204" pitchFamily="34" charset="0"/>
              </a:defRPr>
            </a:lvl3pPr>
            <a:lvl4pPr marL="1627368" indent="-231326" defTabSz="947950">
              <a:defRPr>
                <a:solidFill>
                  <a:schemeClr val="tx1"/>
                </a:solidFill>
                <a:latin typeface="Arial" panose="020B0604020202020204" pitchFamily="34" charset="0"/>
              </a:defRPr>
            </a:lvl4pPr>
            <a:lvl5pPr marL="2093255" indent="-231326" defTabSz="947950">
              <a:defRPr>
                <a:solidFill>
                  <a:schemeClr val="tx1"/>
                </a:solidFill>
                <a:latin typeface="Arial" panose="020B0604020202020204" pitchFamily="34" charset="0"/>
              </a:defRPr>
            </a:lvl5pPr>
            <a:lvl6pPr marL="2559142" indent="-231326" defTabSz="947950" eaLnBrk="0" fontAlgn="base" hangingPunct="0">
              <a:spcBef>
                <a:spcPct val="0"/>
              </a:spcBef>
              <a:spcAft>
                <a:spcPct val="0"/>
              </a:spcAft>
              <a:defRPr>
                <a:solidFill>
                  <a:schemeClr val="tx1"/>
                </a:solidFill>
                <a:latin typeface="Arial" panose="020B0604020202020204" pitchFamily="34" charset="0"/>
              </a:defRPr>
            </a:lvl6pPr>
            <a:lvl7pPr marL="3025029" indent="-231326" defTabSz="947950" eaLnBrk="0" fontAlgn="base" hangingPunct="0">
              <a:spcBef>
                <a:spcPct val="0"/>
              </a:spcBef>
              <a:spcAft>
                <a:spcPct val="0"/>
              </a:spcAft>
              <a:defRPr>
                <a:solidFill>
                  <a:schemeClr val="tx1"/>
                </a:solidFill>
                <a:latin typeface="Arial" panose="020B0604020202020204" pitchFamily="34" charset="0"/>
              </a:defRPr>
            </a:lvl7pPr>
            <a:lvl8pPr marL="3490916" indent="-231326" defTabSz="947950" eaLnBrk="0" fontAlgn="base" hangingPunct="0">
              <a:spcBef>
                <a:spcPct val="0"/>
              </a:spcBef>
              <a:spcAft>
                <a:spcPct val="0"/>
              </a:spcAft>
              <a:defRPr>
                <a:solidFill>
                  <a:schemeClr val="tx1"/>
                </a:solidFill>
                <a:latin typeface="Arial" panose="020B0604020202020204" pitchFamily="34" charset="0"/>
              </a:defRPr>
            </a:lvl8pPr>
            <a:lvl9pPr marL="3956802" indent="-231326" defTabSz="947950" eaLnBrk="0" fontAlgn="base" hangingPunct="0">
              <a:spcBef>
                <a:spcPct val="0"/>
              </a:spcBef>
              <a:spcAft>
                <a:spcPct val="0"/>
              </a:spcAft>
              <a:defRPr>
                <a:solidFill>
                  <a:schemeClr val="tx1"/>
                </a:solidFill>
                <a:latin typeface="Arial" panose="020B0604020202020204" pitchFamily="34" charset="0"/>
              </a:defRPr>
            </a:lvl9pPr>
          </a:lstStyle>
          <a:p>
            <a:fld id="{A0A762FD-FC09-4B92-9B91-9E554DC28113}" type="slidenum">
              <a:rPr lang="en-US" altLang="en-US" smtClean="0"/>
              <a:pPr/>
              <a:t>16</a:t>
            </a:fld>
            <a:endParaRPr lang="en-US" altLang="en-US" dirty="0"/>
          </a:p>
        </p:txBody>
      </p:sp>
      <p:sp>
        <p:nvSpPr>
          <p:cNvPr id="15363" name="Rectangle 2">
            <a:extLst>
              <a:ext uri="{FF2B5EF4-FFF2-40B4-BE49-F238E27FC236}">
                <a16:creationId xmlns:a16="http://schemas.microsoft.com/office/drawing/2014/main" id="{5C663018-672D-4C3A-923A-EEC710E1CC93}"/>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CC25D319-9948-4872-9161-BFA9A6EF611E}"/>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0271F55F-8744-4BF0-B71C-AAEC43447966}"/>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104409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8A264D-130B-4700-9BB7-9F28AA20CDCD}"/>
              </a:ext>
            </a:extLst>
          </p:cNvPr>
          <p:cNvSpPr>
            <a:spLocks noGrp="1" noChangeArrowheads="1"/>
          </p:cNvSpPr>
          <p:nvPr>
            <p:ph type="sldNum" sz="quarter" idx="5"/>
          </p:nvPr>
        </p:nvSpPr>
        <p:spPr>
          <a:noFill/>
        </p:spPr>
        <p:txBody>
          <a:bodyPr/>
          <a:lstStyle>
            <a:lvl1pPr defTabSz="947950">
              <a:defRPr>
                <a:solidFill>
                  <a:schemeClr val="tx1"/>
                </a:solidFill>
                <a:latin typeface="Arial" panose="020B0604020202020204" pitchFamily="34" charset="0"/>
              </a:defRPr>
            </a:lvl1pPr>
            <a:lvl2pPr marL="755449" indent="-289562" defTabSz="947950">
              <a:defRPr>
                <a:solidFill>
                  <a:schemeClr val="tx1"/>
                </a:solidFill>
                <a:latin typeface="Arial" panose="020B0604020202020204" pitchFamily="34" charset="0"/>
              </a:defRPr>
            </a:lvl2pPr>
            <a:lvl3pPr marL="1163100" indent="-231326" defTabSz="947950">
              <a:defRPr>
                <a:solidFill>
                  <a:schemeClr val="tx1"/>
                </a:solidFill>
                <a:latin typeface="Arial" panose="020B0604020202020204" pitchFamily="34" charset="0"/>
              </a:defRPr>
            </a:lvl3pPr>
            <a:lvl4pPr marL="1627368" indent="-231326" defTabSz="947950">
              <a:defRPr>
                <a:solidFill>
                  <a:schemeClr val="tx1"/>
                </a:solidFill>
                <a:latin typeface="Arial" panose="020B0604020202020204" pitchFamily="34" charset="0"/>
              </a:defRPr>
            </a:lvl4pPr>
            <a:lvl5pPr marL="2093255" indent="-231326" defTabSz="947950">
              <a:defRPr>
                <a:solidFill>
                  <a:schemeClr val="tx1"/>
                </a:solidFill>
                <a:latin typeface="Arial" panose="020B0604020202020204" pitchFamily="34" charset="0"/>
              </a:defRPr>
            </a:lvl5pPr>
            <a:lvl6pPr marL="2559142" indent="-231326" defTabSz="947950" eaLnBrk="0" fontAlgn="base" hangingPunct="0">
              <a:spcBef>
                <a:spcPct val="0"/>
              </a:spcBef>
              <a:spcAft>
                <a:spcPct val="0"/>
              </a:spcAft>
              <a:defRPr>
                <a:solidFill>
                  <a:schemeClr val="tx1"/>
                </a:solidFill>
                <a:latin typeface="Arial" panose="020B0604020202020204" pitchFamily="34" charset="0"/>
              </a:defRPr>
            </a:lvl6pPr>
            <a:lvl7pPr marL="3025029" indent="-231326" defTabSz="947950" eaLnBrk="0" fontAlgn="base" hangingPunct="0">
              <a:spcBef>
                <a:spcPct val="0"/>
              </a:spcBef>
              <a:spcAft>
                <a:spcPct val="0"/>
              </a:spcAft>
              <a:defRPr>
                <a:solidFill>
                  <a:schemeClr val="tx1"/>
                </a:solidFill>
                <a:latin typeface="Arial" panose="020B0604020202020204" pitchFamily="34" charset="0"/>
              </a:defRPr>
            </a:lvl7pPr>
            <a:lvl8pPr marL="3490916" indent="-231326" defTabSz="947950" eaLnBrk="0" fontAlgn="base" hangingPunct="0">
              <a:spcBef>
                <a:spcPct val="0"/>
              </a:spcBef>
              <a:spcAft>
                <a:spcPct val="0"/>
              </a:spcAft>
              <a:defRPr>
                <a:solidFill>
                  <a:schemeClr val="tx1"/>
                </a:solidFill>
                <a:latin typeface="Arial" panose="020B0604020202020204" pitchFamily="34" charset="0"/>
              </a:defRPr>
            </a:lvl8pPr>
            <a:lvl9pPr marL="3956802" indent="-231326" defTabSz="947950" eaLnBrk="0" fontAlgn="base" hangingPunct="0">
              <a:spcBef>
                <a:spcPct val="0"/>
              </a:spcBef>
              <a:spcAft>
                <a:spcPct val="0"/>
              </a:spcAft>
              <a:defRPr>
                <a:solidFill>
                  <a:schemeClr val="tx1"/>
                </a:solidFill>
                <a:latin typeface="Arial" panose="020B0604020202020204" pitchFamily="34" charset="0"/>
              </a:defRPr>
            </a:lvl9pPr>
          </a:lstStyle>
          <a:p>
            <a:fld id="{A0A762FD-FC09-4B92-9B91-9E554DC28113}" type="slidenum">
              <a:rPr lang="en-US" altLang="en-US" smtClean="0"/>
              <a:pPr/>
              <a:t>17</a:t>
            </a:fld>
            <a:endParaRPr lang="en-US" altLang="en-US" dirty="0"/>
          </a:p>
        </p:txBody>
      </p:sp>
      <p:sp>
        <p:nvSpPr>
          <p:cNvPr id="15363" name="Rectangle 2">
            <a:extLst>
              <a:ext uri="{FF2B5EF4-FFF2-40B4-BE49-F238E27FC236}">
                <a16:creationId xmlns:a16="http://schemas.microsoft.com/office/drawing/2014/main" id="{5C663018-672D-4C3A-923A-EEC710E1CC93}"/>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CC25D319-9948-4872-9161-BFA9A6EF611E}"/>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0271F55F-8744-4BF0-B71C-AAEC43447966}"/>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644554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8A264D-130B-4700-9BB7-9F28AA20CDCD}"/>
              </a:ext>
            </a:extLst>
          </p:cNvPr>
          <p:cNvSpPr>
            <a:spLocks noGrp="1" noChangeArrowheads="1"/>
          </p:cNvSpPr>
          <p:nvPr>
            <p:ph type="sldNum" sz="quarter" idx="5"/>
          </p:nvPr>
        </p:nvSpPr>
        <p:spPr>
          <a:noFill/>
        </p:spPr>
        <p:txBody>
          <a:bodyPr/>
          <a:lstStyle>
            <a:lvl1pPr defTabSz="947950">
              <a:defRPr>
                <a:solidFill>
                  <a:schemeClr val="tx1"/>
                </a:solidFill>
                <a:latin typeface="Arial" panose="020B0604020202020204" pitchFamily="34" charset="0"/>
              </a:defRPr>
            </a:lvl1pPr>
            <a:lvl2pPr marL="755449" indent="-289562" defTabSz="947950">
              <a:defRPr>
                <a:solidFill>
                  <a:schemeClr val="tx1"/>
                </a:solidFill>
                <a:latin typeface="Arial" panose="020B0604020202020204" pitchFamily="34" charset="0"/>
              </a:defRPr>
            </a:lvl2pPr>
            <a:lvl3pPr marL="1163100" indent="-231326" defTabSz="947950">
              <a:defRPr>
                <a:solidFill>
                  <a:schemeClr val="tx1"/>
                </a:solidFill>
                <a:latin typeface="Arial" panose="020B0604020202020204" pitchFamily="34" charset="0"/>
              </a:defRPr>
            </a:lvl3pPr>
            <a:lvl4pPr marL="1627368" indent="-231326" defTabSz="947950">
              <a:defRPr>
                <a:solidFill>
                  <a:schemeClr val="tx1"/>
                </a:solidFill>
                <a:latin typeface="Arial" panose="020B0604020202020204" pitchFamily="34" charset="0"/>
              </a:defRPr>
            </a:lvl4pPr>
            <a:lvl5pPr marL="2093255" indent="-231326" defTabSz="947950">
              <a:defRPr>
                <a:solidFill>
                  <a:schemeClr val="tx1"/>
                </a:solidFill>
                <a:latin typeface="Arial" panose="020B0604020202020204" pitchFamily="34" charset="0"/>
              </a:defRPr>
            </a:lvl5pPr>
            <a:lvl6pPr marL="2559142" indent="-231326" defTabSz="947950" eaLnBrk="0" fontAlgn="base" hangingPunct="0">
              <a:spcBef>
                <a:spcPct val="0"/>
              </a:spcBef>
              <a:spcAft>
                <a:spcPct val="0"/>
              </a:spcAft>
              <a:defRPr>
                <a:solidFill>
                  <a:schemeClr val="tx1"/>
                </a:solidFill>
                <a:latin typeface="Arial" panose="020B0604020202020204" pitchFamily="34" charset="0"/>
              </a:defRPr>
            </a:lvl6pPr>
            <a:lvl7pPr marL="3025029" indent="-231326" defTabSz="947950" eaLnBrk="0" fontAlgn="base" hangingPunct="0">
              <a:spcBef>
                <a:spcPct val="0"/>
              </a:spcBef>
              <a:spcAft>
                <a:spcPct val="0"/>
              </a:spcAft>
              <a:defRPr>
                <a:solidFill>
                  <a:schemeClr val="tx1"/>
                </a:solidFill>
                <a:latin typeface="Arial" panose="020B0604020202020204" pitchFamily="34" charset="0"/>
              </a:defRPr>
            </a:lvl7pPr>
            <a:lvl8pPr marL="3490916" indent="-231326" defTabSz="947950" eaLnBrk="0" fontAlgn="base" hangingPunct="0">
              <a:spcBef>
                <a:spcPct val="0"/>
              </a:spcBef>
              <a:spcAft>
                <a:spcPct val="0"/>
              </a:spcAft>
              <a:defRPr>
                <a:solidFill>
                  <a:schemeClr val="tx1"/>
                </a:solidFill>
                <a:latin typeface="Arial" panose="020B0604020202020204" pitchFamily="34" charset="0"/>
              </a:defRPr>
            </a:lvl8pPr>
            <a:lvl9pPr marL="3956802" indent="-231326" defTabSz="947950" eaLnBrk="0" fontAlgn="base" hangingPunct="0">
              <a:spcBef>
                <a:spcPct val="0"/>
              </a:spcBef>
              <a:spcAft>
                <a:spcPct val="0"/>
              </a:spcAft>
              <a:defRPr>
                <a:solidFill>
                  <a:schemeClr val="tx1"/>
                </a:solidFill>
                <a:latin typeface="Arial" panose="020B0604020202020204" pitchFamily="34" charset="0"/>
              </a:defRPr>
            </a:lvl9pPr>
          </a:lstStyle>
          <a:p>
            <a:fld id="{A0A762FD-FC09-4B92-9B91-9E554DC28113}" type="slidenum">
              <a:rPr lang="en-US" altLang="en-US" smtClean="0"/>
              <a:pPr/>
              <a:t>18</a:t>
            </a:fld>
            <a:endParaRPr lang="en-US" altLang="en-US" dirty="0"/>
          </a:p>
        </p:txBody>
      </p:sp>
      <p:sp>
        <p:nvSpPr>
          <p:cNvPr id="15363" name="Rectangle 2">
            <a:extLst>
              <a:ext uri="{FF2B5EF4-FFF2-40B4-BE49-F238E27FC236}">
                <a16:creationId xmlns:a16="http://schemas.microsoft.com/office/drawing/2014/main" id="{5C663018-672D-4C3A-923A-EEC710E1CC93}"/>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CC25D319-9948-4872-9161-BFA9A6EF611E}"/>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0271F55F-8744-4BF0-B71C-AAEC43447966}"/>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120870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69DEA574-E31B-417E-BCC2-A07B7F87955E}"/>
              </a:ext>
            </a:extLst>
          </p:cNvPr>
          <p:cNvSpPr>
            <a:spLocks noGrp="1" noChangeArrowheads="1"/>
          </p:cNvSpPr>
          <p:nvPr>
            <p:ph type="sldNum" sz="quarter" idx="5"/>
          </p:nvPr>
        </p:nvSpPr>
        <p:spPr>
          <a:noFill/>
        </p:spPr>
        <p:txBody>
          <a:bodyPr/>
          <a:lstStyle>
            <a:lvl1pPr defTabSz="947950">
              <a:defRPr>
                <a:solidFill>
                  <a:schemeClr val="tx1"/>
                </a:solidFill>
                <a:latin typeface="Arial" panose="020B0604020202020204" pitchFamily="34" charset="0"/>
              </a:defRPr>
            </a:lvl1pPr>
            <a:lvl2pPr marL="755449" indent="-289562" defTabSz="947950">
              <a:defRPr>
                <a:solidFill>
                  <a:schemeClr val="tx1"/>
                </a:solidFill>
                <a:latin typeface="Arial" panose="020B0604020202020204" pitchFamily="34" charset="0"/>
              </a:defRPr>
            </a:lvl2pPr>
            <a:lvl3pPr marL="1163100" indent="-231326" defTabSz="947950">
              <a:defRPr>
                <a:solidFill>
                  <a:schemeClr val="tx1"/>
                </a:solidFill>
                <a:latin typeface="Arial" panose="020B0604020202020204" pitchFamily="34" charset="0"/>
              </a:defRPr>
            </a:lvl3pPr>
            <a:lvl4pPr marL="1627368" indent="-231326" defTabSz="947950">
              <a:defRPr>
                <a:solidFill>
                  <a:schemeClr val="tx1"/>
                </a:solidFill>
                <a:latin typeface="Arial" panose="020B0604020202020204" pitchFamily="34" charset="0"/>
              </a:defRPr>
            </a:lvl4pPr>
            <a:lvl5pPr marL="2093255" indent="-231326" defTabSz="947950">
              <a:defRPr>
                <a:solidFill>
                  <a:schemeClr val="tx1"/>
                </a:solidFill>
                <a:latin typeface="Arial" panose="020B0604020202020204" pitchFamily="34" charset="0"/>
              </a:defRPr>
            </a:lvl5pPr>
            <a:lvl6pPr marL="2559142" indent="-231326" defTabSz="947950" eaLnBrk="0" fontAlgn="base" hangingPunct="0">
              <a:spcBef>
                <a:spcPct val="0"/>
              </a:spcBef>
              <a:spcAft>
                <a:spcPct val="0"/>
              </a:spcAft>
              <a:defRPr>
                <a:solidFill>
                  <a:schemeClr val="tx1"/>
                </a:solidFill>
                <a:latin typeface="Arial" panose="020B0604020202020204" pitchFamily="34" charset="0"/>
              </a:defRPr>
            </a:lvl6pPr>
            <a:lvl7pPr marL="3025029" indent="-231326" defTabSz="947950" eaLnBrk="0" fontAlgn="base" hangingPunct="0">
              <a:spcBef>
                <a:spcPct val="0"/>
              </a:spcBef>
              <a:spcAft>
                <a:spcPct val="0"/>
              </a:spcAft>
              <a:defRPr>
                <a:solidFill>
                  <a:schemeClr val="tx1"/>
                </a:solidFill>
                <a:latin typeface="Arial" panose="020B0604020202020204" pitchFamily="34" charset="0"/>
              </a:defRPr>
            </a:lvl7pPr>
            <a:lvl8pPr marL="3490916" indent="-231326" defTabSz="947950" eaLnBrk="0" fontAlgn="base" hangingPunct="0">
              <a:spcBef>
                <a:spcPct val="0"/>
              </a:spcBef>
              <a:spcAft>
                <a:spcPct val="0"/>
              </a:spcAft>
              <a:defRPr>
                <a:solidFill>
                  <a:schemeClr val="tx1"/>
                </a:solidFill>
                <a:latin typeface="Arial" panose="020B0604020202020204" pitchFamily="34" charset="0"/>
              </a:defRPr>
            </a:lvl8pPr>
            <a:lvl9pPr marL="3956802" indent="-231326" defTabSz="947950" eaLnBrk="0" fontAlgn="base" hangingPunct="0">
              <a:spcBef>
                <a:spcPct val="0"/>
              </a:spcBef>
              <a:spcAft>
                <a:spcPct val="0"/>
              </a:spcAft>
              <a:defRPr>
                <a:solidFill>
                  <a:schemeClr val="tx1"/>
                </a:solidFill>
                <a:latin typeface="Arial" panose="020B0604020202020204" pitchFamily="34" charset="0"/>
              </a:defRPr>
            </a:lvl9pPr>
          </a:lstStyle>
          <a:p>
            <a:fld id="{AE1C7C6C-3FDD-4DFF-9564-97FA97682142}" type="slidenum">
              <a:rPr lang="en-US" altLang="en-US" smtClean="0"/>
              <a:pPr/>
              <a:t>4</a:t>
            </a:fld>
            <a:endParaRPr lang="en-US" altLang="en-US" dirty="0"/>
          </a:p>
        </p:txBody>
      </p:sp>
      <p:sp>
        <p:nvSpPr>
          <p:cNvPr id="13315" name="Rectangle 2">
            <a:extLst>
              <a:ext uri="{FF2B5EF4-FFF2-40B4-BE49-F238E27FC236}">
                <a16:creationId xmlns:a16="http://schemas.microsoft.com/office/drawing/2014/main" id="{2C17610E-BE8E-43D1-9794-8E8E77223FC7}"/>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41BC4611-727D-492C-82A7-05443704A6C1}"/>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EA553FA1-F56F-41FD-8CFB-DC398972FAF5}"/>
              </a:ext>
            </a:extLst>
          </p:cNvPr>
          <p:cNvSpPr>
            <a:spLocks noGrp="1"/>
          </p:cNvSpPr>
          <p:nvPr>
            <p:ph type="ftr" sz="quarter" idx="4"/>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69DEA574-E31B-417E-BCC2-A07B7F87955E}"/>
              </a:ext>
            </a:extLst>
          </p:cNvPr>
          <p:cNvSpPr>
            <a:spLocks noGrp="1" noChangeArrowheads="1"/>
          </p:cNvSpPr>
          <p:nvPr>
            <p:ph type="sldNum" sz="quarter" idx="5"/>
          </p:nvPr>
        </p:nvSpPr>
        <p:spPr>
          <a:noFill/>
        </p:spPr>
        <p:txBody>
          <a:bodyPr/>
          <a:lstStyle>
            <a:lvl1pPr defTabSz="947950">
              <a:defRPr>
                <a:solidFill>
                  <a:schemeClr val="tx1"/>
                </a:solidFill>
                <a:latin typeface="Arial" panose="020B0604020202020204" pitchFamily="34" charset="0"/>
              </a:defRPr>
            </a:lvl1pPr>
            <a:lvl2pPr marL="755449" indent="-289562" defTabSz="947950">
              <a:defRPr>
                <a:solidFill>
                  <a:schemeClr val="tx1"/>
                </a:solidFill>
                <a:latin typeface="Arial" panose="020B0604020202020204" pitchFamily="34" charset="0"/>
              </a:defRPr>
            </a:lvl2pPr>
            <a:lvl3pPr marL="1163100" indent="-231326" defTabSz="947950">
              <a:defRPr>
                <a:solidFill>
                  <a:schemeClr val="tx1"/>
                </a:solidFill>
                <a:latin typeface="Arial" panose="020B0604020202020204" pitchFamily="34" charset="0"/>
              </a:defRPr>
            </a:lvl3pPr>
            <a:lvl4pPr marL="1627368" indent="-231326" defTabSz="947950">
              <a:defRPr>
                <a:solidFill>
                  <a:schemeClr val="tx1"/>
                </a:solidFill>
                <a:latin typeface="Arial" panose="020B0604020202020204" pitchFamily="34" charset="0"/>
              </a:defRPr>
            </a:lvl4pPr>
            <a:lvl5pPr marL="2093255" indent="-231326" defTabSz="947950">
              <a:defRPr>
                <a:solidFill>
                  <a:schemeClr val="tx1"/>
                </a:solidFill>
                <a:latin typeface="Arial" panose="020B0604020202020204" pitchFamily="34" charset="0"/>
              </a:defRPr>
            </a:lvl5pPr>
            <a:lvl6pPr marL="2559142" indent="-231326" defTabSz="947950" eaLnBrk="0" fontAlgn="base" hangingPunct="0">
              <a:spcBef>
                <a:spcPct val="0"/>
              </a:spcBef>
              <a:spcAft>
                <a:spcPct val="0"/>
              </a:spcAft>
              <a:defRPr>
                <a:solidFill>
                  <a:schemeClr val="tx1"/>
                </a:solidFill>
                <a:latin typeface="Arial" panose="020B0604020202020204" pitchFamily="34" charset="0"/>
              </a:defRPr>
            </a:lvl6pPr>
            <a:lvl7pPr marL="3025029" indent="-231326" defTabSz="947950" eaLnBrk="0" fontAlgn="base" hangingPunct="0">
              <a:spcBef>
                <a:spcPct val="0"/>
              </a:spcBef>
              <a:spcAft>
                <a:spcPct val="0"/>
              </a:spcAft>
              <a:defRPr>
                <a:solidFill>
                  <a:schemeClr val="tx1"/>
                </a:solidFill>
                <a:latin typeface="Arial" panose="020B0604020202020204" pitchFamily="34" charset="0"/>
              </a:defRPr>
            </a:lvl7pPr>
            <a:lvl8pPr marL="3490916" indent="-231326" defTabSz="947950" eaLnBrk="0" fontAlgn="base" hangingPunct="0">
              <a:spcBef>
                <a:spcPct val="0"/>
              </a:spcBef>
              <a:spcAft>
                <a:spcPct val="0"/>
              </a:spcAft>
              <a:defRPr>
                <a:solidFill>
                  <a:schemeClr val="tx1"/>
                </a:solidFill>
                <a:latin typeface="Arial" panose="020B0604020202020204" pitchFamily="34" charset="0"/>
              </a:defRPr>
            </a:lvl8pPr>
            <a:lvl9pPr marL="3956802" indent="-231326" defTabSz="947950" eaLnBrk="0" fontAlgn="base" hangingPunct="0">
              <a:spcBef>
                <a:spcPct val="0"/>
              </a:spcBef>
              <a:spcAft>
                <a:spcPct val="0"/>
              </a:spcAft>
              <a:defRPr>
                <a:solidFill>
                  <a:schemeClr val="tx1"/>
                </a:solidFill>
                <a:latin typeface="Arial" panose="020B0604020202020204" pitchFamily="34" charset="0"/>
              </a:defRPr>
            </a:lvl9pPr>
          </a:lstStyle>
          <a:p>
            <a:fld id="{AE1C7C6C-3FDD-4DFF-9564-97FA97682142}" type="slidenum">
              <a:rPr lang="en-US" altLang="en-US" smtClean="0"/>
              <a:pPr/>
              <a:t>5</a:t>
            </a:fld>
            <a:endParaRPr lang="en-US" altLang="en-US" dirty="0"/>
          </a:p>
        </p:txBody>
      </p:sp>
      <p:sp>
        <p:nvSpPr>
          <p:cNvPr id="13315" name="Rectangle 2">
            <a:extLst>
              <a:ext uri="{FF2B5EF4-FFF2-40B4-BE49-F238E27FC236}">
                <a16:creationId xmlns:a16="http://schemas.microsoft.com/office/drawing/2014/main" id="{2C17610E-BE8E-43D1-9794-8E8E77223FC7}"/>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41BC4611-727D-492C-82A7-05443704A6C1}"/>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EA553FA1-F56F-41FD-8CFB-DC398972FAF5}"/>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185486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8A264D-130B-4700-9BB7-9F28AA20CDCD}"/>
              </a:ext>
            </a:extLst>
          </p:cNvPr>
          <p:cNvSpPr>
            <a:spLocks noGrp="1" noChangeArrowheads="1"/>
          </p:cNvSpPr>
          <p:nvPr>
            <p:ph type="sldNum" sz="quarter" idx="5"/>
          </p:nvPr>
        </p:nvSpPr>
        <p:spPr>
          <a:noFill/>
        </p:spPr>
        <p:txBody>
          <a:bodyPr/>
          <a:lstStyle>
            <a:lvl1pPr defTabSz="947950">
              <a:defRPr>
                <a:solidFill>
                  <a:schemeClr val="tx1"/>
                </a:solidFill>
                <a:latin typeface="Arial" panose="020B0604020202020204" pitchFamily="34" charset="0"/>
              </a:defRPr>
            </a:lvl1pPr>
            <a:lvl2pPr marL="755449" indent="-289562" defTabSz="947950">
              <a:defRPr>
                <a:solidFill>
                  <a:schemeClr val="tx1"/>
                </a:solidFill>
                <a:latin typeface="Arial" panose="020B0604020202020204" pitchFamily="34" charset="0"/>
              </a:defRPr>
            </a:lvl2pPr>
            <a:lvl3pPr marL="1163100" indent="-231326" defTabSz="947950">
              <a:defRPr>
                <a:solidFill>
                  <a:schemeClr val="tx1"/>
                </a:solidFill>
                <a:latin typeface="Arial" panose="020B0604020202020204" pitchFamily="34" charset="0"/>
              </a:defRPr>
            </a:lvl3pPr>
            <a:lvl4pPr marL="1627368" indent="-231326" defTabSz="947950">
              <a:defRPr>
                <a:solidFill>
                  <a:schemeClr val="tx1"/>
                </a:solidFill>
                <a:latin typeface="Arial" panose="020B0604020202020204" pitchFamily="34" charset="0"/>
              </a:defRPr>
            </a:lvl4pPr>
            <a:lvl5pPr marL="2093255" indent="-231326" defTabSz="947950">
              <a:defRPr>
                <a:solidFill>
                  <a:schemeClr val="tx1"/>
                </a:solidFill>
                <a:latin typeface="Arial" panose="020B0604020202020204" pitchFamily="34" charset="0"/>
              </a:defRPr>
            </a:lvl5pPr>
            <a:lvl6pPr marL="2559142" indent="-231326" defTabSz="947950" eaLnBrk="0" fontAlgn="base" hangingPunct="0">
              <a:spcBef>
                <a:spcPct val="0"/>
              </a:spcBef>
              <a:spcAft>
                <a:spcPct val="0"/>
              </a:spcAft>
              <a:defRPr>
                <a:solidFill>
                  <a:schemeClr val="tx1"/>
                </a:solidFill>
                <a:latin typeface="Arial" panose="020B0604020202020204" pitchFamily="34" charset="0"/>
              </a:defRPr>
            </a:lvl6pPr>
            <a:lvl7pPr marL="3025029" indent="-231326" defTabSz="947950" eaLnBrk="0" fontAlgn="base" hangingPunct="0">
              <a:spcBef>
                <a:spcPct val="0"/>
              </a:spcBef>
              <a:spcAft>
                <a:spcPct val="0"/>
              </a:spcAft>
              <a:defRPr>
                <a:solidFill>
                  <a:schemeClr val="tx1"/>
                </a:solidFill>
                <a:latin typeface="Arial" panose="020B0604020202020204" pitchFamily="34" charset="0"/>
              </a:defRPr>
            </a:lvl7pPr>
            <a:lvl8pPr marL="3490916" indent="-231326" defTabSz="947950" eaLnBrk="0" fontAlgn="base" hangingPunct="0">
              <a:spcBef>
                <a:spcPct val="0"/>
              </a:spcBef>
              <a:spcAft>
                <a:spcPct val="0"/>
              </a:spcAft>
              <a:defRPr>
                <a:solidFill>
                  <a:schemeClr val="tx1"/>
                </a:solidFill>
                <a:latin typeface="Arial" panose="020B0604020202020204" pitchFamily="34" charset="0"/>
              </a:defRPr>
            </a:lvl8pPr>
            <a:lvl9pPr marL="3956802" indent="-231326" defTabSz="947950" eaLnBrk="0" fontAlgn="base" hangingPunct="0">
              <a:spcBef>
                <a:spcPct val="0"/>
              </a:spcBef>
              <a:spcAft>
                <a:spcPct val="0"/>
              </a:spcAft>
              <a:defRPr>
                <a:solidFill>
                  <a:schemeClr val="tx1"/>
                </a:solidFill>
                <a:latin typeface="Arial" panose="020B0604020202020204" pitchFamily="34" charset="0"/>
              </a:defRPr>
            </a:lvl9pPr>
          </a:lstStyle>
          <a:p>
            <a:fld id="{A0A762FD-FC09-4B92-9B91-9E554DC28113}" type="slidenum">
              <a:rPr lang="en-US" altLang="en-US" smtClean="0"/>
              <a:pPr/>
              <a:t>6</a:t>
            </a:fld>
            <a:endParaRPr lang="en-US" altLang="en-US" dirty="0"/>
          </a:p>
        </p:txBody>
      </p:sp>
      <p:sp>
        <p:nvSpPr>
          <p:cNvPr id="15363" name="Rectangle 2">
            <a:extLst>
              <a:ext uri="{FF2B5EF4-FFF2-40B4-BE49-F238E27FC236}">
                <a16:creationId xmlns:a16="http://schemas.microsoft.com/office/drawing/2014/main" id="{5C663018-672D-4C3A-923A-EEC710E1CC93}"/>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CC25D319-9948-4872-9161-BFA9A6EF611E}"/>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0271F55F-8744-4BF0-B71C-AAEC43447966}"/>
              </a:ext>
            </a:extLst>
          </p:cNvPr>
          <p:cNvSpPr>
            <a:spLocks noGrp="1"/>
          </p:cNvSpPr>
          <p:nvPr>
            <p:ph type="ftr" sz="quarter" idx="4"/>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8A264D-130B-4700-9BB7-9F28AA20CDCD}"/>
              </a:ext>
            </a:extLst>
          </p:cNvPr>
          <p:cNvSpPr>
            <a:spLocks noGrp="1" noChangeArrowheads="1"/>
          </p:cNvSpPr>
          <p:nvPr>
            <p:ph type="sldNum" sz="quarter" idx="5"/>
          </p:nvPr>
        </p:nvSpPr>
        <p:spPr>
          <a:noFill/>
        </p:spPr>
        <p:txBody>
          <a:bodyPr/>
          <a:lstStyle>
            <a:lvl1pPr defTabSz="947950">
              <a:defRPr>
                <a:solidFill>
                  <a:schemeClr val="tx1"/>
                </a:solidFill>
                <a:latin typeface="Arial" panose="020B0604020202020204" pitchFamily="34" charset="0"/>
              </a:defRPr>
            </a:lvl1pPr>
            <a:lvl2pPr marL="755449" indent="-289562" defTabSz="947950">
              <a:defRPr>
                <a:solidFill>
                  <a:schemeClr val="tx1"/>
                </a:solidFill>
                <a:latin typeface="Arial" panose="020B0604020202020204" pitchFamily="34" charset="0"/>
              </a:defRPr>
            </a:lvl2pPr>
            <a:lvl3pPr marL="1163100" indent="-231326" defTabSz="947950">
              <a:defRPr>
                <a:solidFill>
                  <a:schemeClr val="tx1"/>
                </a:solidFill>
                <a:latin typeface="Arial" panose="020B0604020202020204" pitchFamily="34" charset="0"/>
              </a:defRPr>
            </a:lvl3pPr>
            <a:lvl4pPr marL="1627368" indent="-231326" defTabSz="947950">
              <a:defRPr>
                <a:solidFill>
                  <a:schemeClr val="tx1"/>
                </a:solidFill>
                <a:latin typeface="Arial" panose="020B0604020202020204" pitchFamily="34" charset="0"/>
              </a:defRPr>
            </a:lvl4pPr>
            <a:lvl5pPr marL="2093255" indent="-231326" defTabSz="947950">
              <a:defRPr>
                <a:solidFill>
                  <a:schemeClr val="tx1"/>
                </a:solidFill>
                <a:latin typeface="Arial" panose="020B0604020202020204" pitchFamily="34" charset="0"/>
              </a:defRPr>
            </a:lvl5pPr>
            <a:lvl6pPr marL="2559142" indent="-231326" defTabSz="947950" eaLnBrk="0" fontAlgn="base" hangingPunct="0">
              <a:spcBef>
                <a:spcPct val="0"/>
              </a:spcBef>
              <a:spcAft>
                <a:spcPct val="0"/>
              </a:spcAft>
              <a:defRPr>
                <a:solidFill>
                  <a:schemeClr val="tx1"/>
                </a:solidFill>
                <a:latin typeface="Arial" panose="020B0604020202020204" pitchFamily="34" charset="0"/>
              </a:defRPr>
            </a:lvl6pPr>
            <a:lvl7pPr marL="3025029" indent="-231326" defTabSz="947950" eaLnBrk="0" fontAlgn="base" hangingPunct="0">
              <a:spcBef>
                <a:spcPct val="0"/>
              </a:spcBef>
              <a:spcAft>
                <a:spcPct val="0"/>
              </a:spcAft>
              <a:defRPr>
                <a:solidFill>
                  <a:schemeClr val="tx1"/>
                </a:solidFill>
                <a:latin typeface="Arial" panose="020B0604020202020204" pitchFamily="34" charset="0"/>
              </a:defRPr>
            </a:lvl7pPr>
            <a:lvl8pPr marL="3490916" indent="-231326" defTabSz="947950" eaLnBrk="0" fontAlgn="base" hangingPunct="0">
              <a:spcBef>
                <a:spcPct val="0"/>
              </a:spcBef>
              <a:spcAft>
                <a:spcPct val="0"/>
              </a:spcAft>
              <a:defRPr>
                <a:solidFill>
                  <a:schemeClr val="tx1"/>
                </a:solidFill>
                <a:latin typeface="Arial" panose="020B0604020202020204" pitchFamily="34" charset="0"/>
              </a:defRPr>
            </a:lvl8pPr>
            <a:lvl9pPr marL="3956802" indent="-231326" defTabSz="947950" eaLnBrk="0" fontAlgn="base" hangingPunct="0">
              <a:spcBef>
                <a:spcPct val="0"/>
              </a:spcBef>
              <a:spcAft>
                <a:spcPct val="0"/>
              </a:spcAft>
              <a:defRPr>
                <a:solidFill>
                  <a:schemeClr val="tx1"/>
                </a:solidFill>
                <a:latin typeface="Arial" panose="020B0604020202020204" pitchFamily="34" charset="0"/>
              </a:defRPr>
            </a:lvl9pPr>
          </a:lstStyle>
          <a:p>
            <a:fld id="{A0A762FD-FC09-4B92-9B91-9E554DC28113}" type="slidenum">
              <a:rPr lang="en-US" altLang="en-US" smtClean="0"/>
              <a:pPr/>
              <a:t>7</a:t>
            </a:fld>
            <a:endParaRPr lang="en-US" altLang="en-US" dirty="0"/>
          </a:p>
        </p:txBody>
      </p:sp>
      <p:sp>
        <p:nvSpPr>
          <p:cNvPr id="15363" name="Rectangle 2">
            <a:extLst>
              <a:ext uri="{FF2B5EF4-FFF2-40B4-BE49-F238E27FC236}">
                <a16:creationId xmlns:a16="http://schemas.microsoft.com/office/drawing/2014/main" id="{5C663018-672D-4C3A-923A-EEC710E1CC93}"/>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CC25D319-9948-4872-9161-BFA9A6EF611E}"/>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0271F55F-8744-4BF0-B71C-AAEC43447966}"/>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741409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8A264D-130B-4700-9BB7-9F28AA20CDCD}"/>
              </a:ext>
            </a:extLst>
          </p:cNvPr>
          <p:cNvSpPr>
            <a:spLocks noGrp="1" noChangeArrowheads="1"/>
          </p:cNvSpPr>
          <p:nvPr>
            <p:ph type="sldNum" sz="quarter" idx="5"/>
          </p:nvPr>
        </p:nvSpPr>
        <p:spPr>
          <a:noFill/>
        </p:spPr>
        <p:txBody>
          <a:bodyPr/>
          <a:lstStyle>
            <a:lvl1pPr defTabSz="947950">
              <a:defRPr>
                <a:solidFill>
                  <a:schemeClr val="tx1"/>
                </a:solidFill>
                <a:latin typeface="Arial" panose="020B0604020202020204" pitchFamily="34" charset="0"/>
              </a:defRPr>
            </a:lvl1pPr>
            <a:lvl2pPr marL="755449" indent="-289562" defTabSz="947950">
              <a:defRPr>
                <a:solidFill>
                  <a:schemeClr val="tx1"/>
                </a:solidFill>
                <a:latin typeface="Arial" panose="020B0604020202020204" pitchFamily="34" charset="0"/>
              </a:defRPr>
            </a:lvl2pPr>
            <a:lvl3pPr marL="1163100" indent="-231326" defTabSz="947950">
              <a:defRPr>
                <a:solidFill>
                  <a:schemeClr val="tx1"/>
                </a:solidFill>
                <a:latin typeface="Arial" panose="020B0604020202020204" pitchFamily="34" charset="0"/>
              </a:defRPr>
            </a:lvl3pPr>
            <a:lvl4pPr marL="1627368" indent="-231326" defTabSz="947950">
              <a:defRPr>
                <a:solidFill>
                  <a:schemeClr val="tx1"/>
                </a:solidFill>
                <a:latin typeface="Arial" panose="020B0604020202020204" pitchFamily="34" charset="0"/>
              </a:defRPr>
            </a:lvl4pPr>
            <a:lvl5pPr marL="2093255" indent="-231326" defTabSz="947950">
              <a:defRPr>
                <a:solidFill>
                  <a:schemeClr val="tx1"/>
                </a:solidFill>
                <a:latin typeface="Arial" panose="020B0604020202020204" pitchFamily="34" charset="0"/>
              </a:defRPr>
            </a:lvl5pPr>
            <a:lvl6pPr marL="2559142" indent="-231326" defTabSz="947950" eaLnBrk="0" fontAlgn="base" hangingPunct="0">
              <a:spcBef>
                <a:spcPct val="0"/>
              </a:spcBef>
              <a:spcAft>
                <a:spcPct val="0"/>
              </a:spcAft>
              <a:defRPr>
                <a:solidFill>
                  <a:schemeClr val="tx1"/>
                </a:solidFill>
                <a:latin typeface="Arial" panose="020B0604020202020204" pitchFamily="34" charset="0"/>
              </a:defRPr>
            </a:lvl6pPr>
            <a:lvl7pPr marL="3025029" indent="-231326" defTabSz="947950" eaLnBrk="0" fontAlgn="base" hangingPunct="0">
              <a:spcBef>
                <a:spcPct val="0"/>
              </a:spcBef>
              <a:spcAft>
                <a:spcPct val="0"/>
              </a:spcAft>
              <a:defRPr>
                <a:solidFill>
                  <a:schemeClr val="tx1"/>
                </a:solidFill>
                <a:latin typeface="Arial" panose="020B0604020202020204" pitchFamily="34" charset="0"/>
              </a:defRPr>
            </a:lvl7pPr>
            <a:lvl8pPr marL="3490916" indent="-231326" defTabSz="947950" eaLnBrk="0" fontAlgn="base" hangingPunct="0">
              <a:spcBef>
                <a:spcPct val="0"/>
              </a:spcBef>
              <a:spcAft>
                <a:spcPct val="0"/>
              </a:spcAft>
              <a:defRPr>
                <a:solidFill>
                  <a:schemeClr val="tx1"/>
                </a:solidFill>
                <a:latin typeface="Arial" panose="020B0604020202020204" pitchFamily="34" charset="0"/>
              </a:defRPr>
            </a:lvl8pPr>
            <a:lvl9pPr marL="3956802" indent="-231326" defTabSz="947950" eaLnBrk="0" fontAlgn="base" hangingPunct="0">
              <a:spcBef>
                <a:spcPct val="0"/>
              </a:spcBef>
              <a:spcAft>
                <a:spcPct val="0"/>
              </a:spcAft>
              <a:defRPr>
                <a:solidFill>
                  <a:schemeClr val="tx1"/>
                </a:solidFill>
                <a:latin typeface="Arial" panose="020B0604020202020204" pitchFamily="34" charset="0"/>
              </a:defRPr>
            </a:lvl9pPr>
          </a:lstStyle>
          <a:p>
            <a:fld id="{A0A762FD-FC09-4B92-9B91-9E554DC28113}" type="slidenum">
              <a:rPr lang="en-US" altLang="en-US" smtClean="0"/>
              <a:pPr/>
              <a:t>9</a:t>
            </a:fld>
            <a:endParaRPr lang="en-US" altLang="en-US" dirty="0"/>
          </a:p>
        </p:txBody>
      </p:sp>
      <p:sp>
        <p:nvSpPr>
          <p:cNvPr id="15363" name="Rectangle 2">
            <a:extLst>
              <a:ext uri="{FF2B5EF4-FFF2-40B4-BE49-F238E27FC236}">
                <a16:creationId xmlns:a16="http://schemas.microsoft.com/office/drawing/2014/main" id="{5C663018-672D-4C3A-923A-EEC710E1CC93}"/>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CC25D319-9948-4872-9161-BFA9A6EF611E}"/>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0271F55F-8744-4BF0-B71C-AAEC43447966}"/>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79071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8A264D-130B-4700-9BB7-9F28AA20CDCD}"/>
              </a:ext>
            </a:extLst>
          </p:cNvPr>
          <p:cNvSpPr>
            <a:spLocks noGrp="1" noChangeArrowheads="1"/>
          </p:cNvSpPr>
          <p:nvPr>
            <p:ph type="sldNum" sz="quarter" idx="5"/>
          </p:nvPr>
        </p:nvSpPr>
        <p:spPr>
          <a:noFill/>
        </p:spPr>
        <p:txBody>
          <a:bodyPr/>
          <a:lstStyle>
            <a:lvl1pPr defTabSz="947950">
              <a:defRPr>
                <a:solidFill>
                  <a:schemeClr val="tx1"/>
                </a:solidFill>
                <a:latin typeface="Arial" panose="020B0604020202020204" pitchFamily="34" charset="0"/>
              </a:defRPr>
            </a:lvl1pPr>
            <a:lvl2pPr marL="755449" indent="-289562" defTabSz="947950">
              <a:defRPr>
                <a:solidFill>
                  <a:schemeClr val="tx1"/>
                </a:solidFill>
                <a:latin typeface="Arial" panose="020B0604020202020204" pitchFamily="34" charset="0"/>
              </a:defRPr>
            </a:lvl2pPr>
            <a:lvl3pPr marL="1163100" indent="-231326" defTabSz="947950">
              <a:defRPr>
                <a:solidFill>
                  <a:schemeClr val="tx1"/>
                </a:solidFill>
                <a:latin typeface="Arial" panose="020B0604020202020204" pitchFamily="34" charset="0"/>
              </a:defRPr>
            </a:lvl3pPr>
            <a:lvl4pPr marL="1627368" indent="-231326" defTabSz="947950">
              <a:defRPr>
                <a:solidFill>
                  <a:schemeClr val="tx1"/>
                </a:solidFill>
                <a:latin typeface="Arial" panose="020B0604020202020204" pitchFamily="34" charset="0"/>
              </a:defRPr>
            </a:lvl4pPr>
            <a:lvl5pPr marL="2093255" indent="-231326" defTabSz="947950">
              <a:defRPr>
                <a:solidFill>
                  <a:schemeClr val="tx1"/>
                </a:solidFill>
                <a:latin typeface="Arial" panose="020B0604020202020204" pitchFamily="34" charset="0"/>
              </a:defRPr>
            </a:lvl5pPr>
            <a:lvl6pPr marL="2559142" indent="-231326" defTabSz="947950" eaLnBrk="0" fontAlgn="base" hangingPunct="0">
              <a:spcBef>
                <a:spcPct val="0"/>
              </a:spcBef>
              <a:spcAft>
                <a:spcPct val="0"/>
              </a:spcAft>
              <a:defRPr>
                <a:solidFill>
                  <a:schemeClr val="tx1"/>
                </a:solidFill>
                <a:latin typeface="Arial" panose="020B0604020202020204" pitchFamily="34" charset="0"/>
              </a:defRPr>
            </a:lvl6pPr>
            <a:lvl7pPr marL="3025029" indent="-231326" defTabSz="947950" eaLnBrk="0" fontAlgn="base" hangingPunct="0">
              <a:spcBef>
                <a:spcPct val="0"/>
              </a:spcBef>
              <a:spcAft>
                <a:spcPct val="0"/>
              </a:spcAft>
              <a:defRPr>
                <a:solidFill>
                  <a:schemeClr val="tx1"/>
                </a:solidFill>
                <a:latin typeface="Arial" panose="020B0604020202020204" pitchFamily="34" charset="0"/>
              </a:defRPr>
            </a:lvl7pPr>
            <a:lvl8pPr marL="3490916" indent="-231326" defTabSz="947950" eaLnBrk="0" fontAlgn="base" hangingPunct="0">
              <a:spcBef>
                <a:spcPct val="0"/>
              </a:spcBef>
              <a:spcAft>
                <a:spcPct val="0"/>
              </a:spcAft>
              <a:defRPr>
                <a:solidFill>
                  <a:schemeClr val="tx1"/>
                </a:solidFill>
                <a:latin typeface="Arial" panose="020B0604020202020204" pitchFamily="34" charset="0"/>
              </a:defRPr>
            </a:lvl8pPr>
            <a:lvl9pPr marL="3956802" indent="-231326" defTabSz="947950" eaLnBrk="0" fontAlgn="base" hangingPunct="0">
              <a:spcBef>
                <a:spcPct val="0"/>
              </a:spcBef>
              <a:spcAft>
                <a:spcPct val="0"/>
              </a:spcAft>
              <a:defRPr>
                <a:solidFill>
                  <a:schemeClr val="tx1"/>
                </a:solidFill>
                <a:latin typeface="Arial" panose="020B0604020202020204" pitchFamily="34" charset="0"/>
              </a:defRPr>
            </a:lvl9pPr>
          </a:lstStyle>
          <a:p>
            <a:fld id="{A0A762FD-FC09-4B92-9B91-9E554DC28113}" type="slidenum">
              <a:rPr lang="en-US" altLang="en-US" smtClean="0"/>
              <a:pPr/>
              <a:t>11</a:t>
            </a:fld>
            <a:endParaRPr lang="en-US" altLang="en-US" dirty="0"/>
          </a:p>
        </p:txBody>
      </p:sp>
      <p:sp>
        <p:nvSpPr>
          <p:cNvPr id="15363" name="Rectangle 2">
            <a:extLst>
              <a:ext uri="{FF2B5EF4-FFF2-40B4-BE49-F238E27FC236}">
                <a16:creationId xmlns:a16="http://schemas.microsoft.com/office/drawing/2014/main" id="{5C663018-672D-4C3A-923A-EEC710E1CC93}"/>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CC25D319-9948-4872-9161-BFA9A6EF611E}"/>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0271F55F-8744-4BF0-B71C-AAEC43447966}"/>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4208788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8A264D-130B-4700-9BB7-9F28AA20CDCD}"/>
              </a:ext>
            </a:extLst>
          </p:cNvPr>
          <p:cNvSpPr>
            <a:spLocks noGrp="1" noChangeArrowheads="1"/>
          </p:cNvSpPr>
          <p:nvPr>
            <p:ph type="sldNum" sz="quarter" idx="5"/>
          </p:nvPr>
        </p:nvSpPr>
        <p:spPr>
          <a:noFill/>
        </p:spPr>
        <p:txBody>
          <a:bodyPr/>
          <a:lstStyle>
            <a:lvl1pPr defTabSz="947950">
              <a:defRPr>
                <a:solidFill>
                  <a:schemeClr val="tx1"/>
                </a:solidFill>
                <a:latin typeface="Arial" panose="020B0604020202020204" pitchFamily="34" charset="0"/>
              </a:defRPr>
            </a:lvl1pPr>
            <a:lvl2pPr marL="755449" indent="-289562" defTabSz="947950">
              <a:defRPr>
                <a:solidFill>
                  <a:schemeClr val="tx1"/>
                </a:solidFill>
                <a:latin typeface="Arial" panose="020B0604020202020204" pitchFamily="34" charset="0"/>
              </a:defRPr>
            </a:lvl2pPr>
            <a:lvl3pPr marL="1163100" indent="-231326" defTabSz="947950">
              <a:defRPr>
                <a:solidFill>
                  <a:schemeClr val="tx1"/>
                </a:solidFill>
                <a:latin typeface="Arial" panose="020B0604020202020204" pitchFamily="34" charset="0"/>
              </a:defRPr>
            </a:lvl3pPr>
            <a:lvl4pPr marL="1627368" indent="-231326" defTabSz="947950">
              <a:defRPr>
                <a:solidFill>
                  <a:schemeClr val="tx1"/>
                </a:solidFill>
                <a:latin typeface="Arial" panose="020B0604020202020204" pitchFamily="34" charset="0"/>
              </a:defRPr>
            </a:lvl4pPr>
            <a:lvl5pPr marL="2093255" indent="-231326" defTabSz="947950">
              <a:defRPr>
                <a:solidFill>
                  <a:schemeClr val="tx1"/>
                </a:solidFill>
                <a:latin typeface="Arial" panose="020B0604020202020204" pitchFamily="34" charset="0"/>
              </a:defRPr>
            </a:lvl5pPr>
            <a:lvl6pPr marL="2559142" indent="-231326" defTabSz="947950" eaLnBrk="0" fontAlgn="base" hangingPunct="0">
              <a:spcBef>
                <a:spcPct val="0"/>
              </a:spcBef>
              <a:spcAft>
                <a:spcPct val="0"/>
              </a:spcAft>
              <a:defRPr>
                <a:solidFill>
                  <a:schemeClr val="tx1"/>
                </a:solidFill>
                <a:latin typeface="Arial" panose="020B0604020202020204" pitchFamily="34" charset="0"/>
              </a:defRPr>
            </a:lvl6pPr>
            <a:lvl7pPr marL="3025029" indent="-231326" defTabSz="947950" eaLnBrk="0" fontAlgn="base" hangingPunct="0">
              <a:spcBef>
                <a:spcPct val="0"/>
              </a:spcBef>
              <a:spcAft>
                <a:spcPct val="0"/>
              </a:spcAft>
              <a:defRPr>
                <a:solidFill>
                  <a:schemeClr val="tx1"/>
                </a:solidFill>
                <a:latin typeface="Arial" panose="020B0604020202020204" pitchFamily="34" charset="0"/>
              </a:defRPr>
            </a:lvl7pPr>
            <a:lvl8pPr marL="3490916" indent="-231326" defTabSz="947950" eaLnBrk="0" fontAlgn="base" hangingPunct="0">
              <a:spcBef>
                <a:spcPct val="0"/>
              </a:spcBef>
              <a:spcAft>
                <a:spcPct val="0"/>
              </a:spcAft>
              <a:defRPr>
                <a:solidFill>
                  <a:schemeClr val="tx1"/>
                </a:solidFill>
                <a:latin typeface="Arial" panose="020B0604020202020204" pitchFamily="34" charset="0"/>
              </a:defRPr>
            </a:lvl8pPr>
            <a:lvl9pPr marL="3956802" indent="-231326" defTabSz="947950" eaLnBrk="0" fontAlgn="base" hangingPunct="0">
              <a:spcBef>
                <a:spcPct val="0"/>
              </a:spcBef>
              <a:spcAft>
                <a:spcPct val="0"/>
              </a:spcAft>
              <a:defRPr>
                <a:solidFill>
                  <a:schemeClr val="tx1"/>
                </a:solidFill>
                <a:latin typeface="Arial" panose="020B0604020202020204" pitchFamily="34" charset="0"/>
              </a:defRPr>
            </a:lvl9pPr>
          </a:lstStyle>
          <a:p>
            <a:fld id="{A0A762FD-FC09-4B92-9B91-9E554DC28113}" type="slidenum">
              <a:rPr lang="en-US" altLang="en-US" smtClean="0"/>
              <a:pPr/>
              <a:t>12</a:t>
            </a:fld>
            <a:endParaRPr lang="en-US" altLang="en-US" dirty="0"/>
          </a:p>
        </p:txBody>
      </p:sp>
      <p:sp>
        <p:nvSpPr>
          <p:cNvPr id="15363" name="Rectangle 2">
            <a:extLst>
              <a:ext uri="{FF2B5EF4-FFF2-40B4-BE49-F238E27FC236}">
                <a16:creationId xmlns:a16="http://schemas.microsoft.com/office/drawing/2014/main" id="{5C663018-672D-4C3A-923A-EEC710E1CC93}"/>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CC25D319-9948-4872-9161-BFA9A6EF611E}"/>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0271F55F-8744-4BF0-B71C-AAEC43447966}"/>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470339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8A264D-130B-4700-9BB7-9F28AA20CDCD}"/>
              </a:ext>
            </a:extLst>
          </p:cNvPr>
          <p:cNvSpPr>
            <a:spLocks noGrp="1" noChangeArrowheads="1"/>
          </p:cNvSpPr>
          <p:nvPr>
            <p:ph type="sldNum" sz="quarter" idx="5"/>
          </p:nvPr>
        </p:nvSpPr>
        <p:spPr>
          <a:noFill/>
        </p:spPr>
        <p:txBody>
          <a:bodyPr/>
          <a:lstStyle>
            <a:lvl1pPr defTabSz="947950">
              <a:defRPr>
                <a:solidFill>
                  <a:schemeClr val="tx1"/>
                </a:solidFill>
                <a:latin typeface="Arial" panose="020B0604020202020204" pitchFamily="34" charset="0"/>
              </a:defRPr>
            </a:lvl1pPr>
            <a:lvl2pPr marL="755449" indent="-289562" defTabSz="947950">
              <a:defRPr>
                <a:solidFill>
                  <a:schemeClr val="tx1"/>
                </a:solidFill>
                <a:latin typeface="Arial" panose="020B0604020202020204" pitchFamily="34" charset="0"/>
              </a:defRPr>
            </a:lvl2pPr>
            <a:lvl3pPr marL="1163100" indent="-231326" defTabSz="947950">
              <a:defRPr>
                <a:solidFill>
                  <a:schemeClr val="tx1"/>
                </a:solidFill>
                <a:latin typeface="Arial" panose="020B0604020202020204" pitchFamily="34" charset="0"/>
              </a:defRPr>
            </a:lvl3pPr>
            <a:lvl4pPr marL="1627368" indent="-231326" defTabSz="947950">
              <a:defRPr>
                <a:solidFill>
                  <a:schemeClr val="tx1"/>
                </a:solidFill>
                <a:latin typeface="Arial" panose="020B0604020202020204" pitchFamily="34" charset="0"/>
              </a:defRPr>
            </a:lvl4pPr>
            <a:lvl5pPr marL="2093255" indent="-231326" defTabSz="947950">
              <a:defRPr>
                <a:solidFill>
                  <a:schemeClr val="tx1"/>
                </a:solidFill>
                <a:latin typeface="Arial" panose="020B0604020202020204" pitchFamily="34" charset="0"/>
              </a:defRPr>
            </a:lvl5pPr>
            <a:lvl6pPr marL="2559142" indent="-231326" defTabSz="947950" eaLnBrk="0" fontAlgn="base" hangingPunct="0">
              <a:spcBef>
                <a:spcPct val="0"/>
              </a:spcBef>
              <a:spcAft>
                <a:spcPct val="0"/>
              </a:spcAft>
              <a:defRPr>
                <a:solidFill>
                  <a:schemeClr val="tx1"/>
                </a:solidFill>
                <a:latin typeface="Arial" panose="020B0604020202020204" pitchFamily="34" charset="0"/>
              </a:defRPr>
            </a:lvl6pPr>
            <a:lvl7pPr marL="3025029" indent="-231326" defTabSz="947950" eaLnBrk="0" fontAlgn="base" hangingPunct="0">
              <a:spcBef>
                <a:spcPct val="0"/>
              </a:spcBef>
              <a:spcAft>
                <a:spcPct val="0"/>
              </a:spcAft>
              <a:defRPr>
                <a:solidFill>
                  <a:schemeClr val="tx1"/>
                </a:solidFill>
                <a:latin typeface="Arial" panose="020B0604020202020204" pitchFamily="34" charset="0"/>
              </a:defRPr>
            </a:lvl7pPr>
            <a:lvl8pPr marL="3490916" indent="-231326" defTabSz="947950" eaLnBrk="0" fontAlgn="base" hangingPunct="0">
              <a:spcBef>
                <a:spcPct val="0"/>
              </a:spcBef>
              <a:spcAft>
                <a:spcPct val="0"/>
              </a:spcAft>
              <a:defRPr>
                <a:solidFill>
                  <a:schemeClr val="tx1"/>
                </a:solidFill>
                <a:latin typeface="Arial" panose="020B0604020202020204" pitchFamily="34" charset="0"/>
              </a:defRPr>
            </a:lvl8pPr>
            <a:lvl9pPr marL="3956802" indent="-231326" defTabSz="947950" eaLnBrk="0" fontAlgn="base" hangingPunct="0">
              <a:spcBef>
                <a:spcPct val="0"/>
              </a:spcBef>
              <a:spcAft>
                <a:spcPct val="0"/>
              </a:spcAft>
              <a:defRPr>
                <a:solidFill>
                  <a:schemeClr val="tx1"/>
                </a:solidFill>
                <a:latin typeface="Arial" panose="020B0604020202020204" pitchFamily="34" charset="0"/>
              </a:defRPr>
            </a:lvl9pPr>
          </a:lstStyle>
          <a:p>
            <a:fld id="{A0A762FD-FC09-4B92-9B91-9E554DC28113}" type="slidenum">
              <a:rPr lang="en-US" altLang="en-US" smtClean="0"/>
              <a:pPr/>
              <a:t>13</a:t>
            </a:fld>
            <a:endParaRPr lang="en-US" altLang="en-US" dirty="0"/>
          </a:p>
        </p:txBody>
      </p:sp>
      <p:sp>
        <p:nvSpPr>
          <p:cNvPr id="15363" name="Rectangle 2">
            <a:extLst>
              <a:ext uri="{FF2B5EF4-FFF2-40B4-BE49-F238E27FC236}">
                <a16:creationId xmlns:a16="http://schemas.microsoft.com/office/drawing/2014/main" id="{5C663018-672D-4C3A-923A-EEC710E1CC93}"/>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CC25D319-9948-4872-9161-BFA9A6EF611E}"/>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0271F55F-8744-4BF0-B71C-AAEC43447966}"/>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099357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 Title Cov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602092"/>
            <a:ext cx="7886700" cy="3358248"/>
          </a:xfrm>
        </p:spPr>
        <p:txBody>
          <a:bodyPr/>
          <a:lstStyle>
            <a:lvl1pPr>
              <a:defRPr>
                <a:latin typeface="Avenir Next Regular"/>
              </a:defRPr>
            </a:lvl1pPr>
          </a:lstStyle>
          <a:p>
            <a:r>
              <a:rPr lang="en-US"/>
              <a:t>Presentation Title</a:t>
            </a:r>
          </a:p>
        </p:txBody>
      </p:sp>
      <p:pic>
        <p:nvPicPr>
          <p:cNvPr id="5" name="Picture 4"/>
          <p:cNvPicPr>
            <a:picLocks noChangeAspect="1"/>
          </p:cNvPicPr>
          <p:nvPr userDrawn="1"/>
        </p:nvPicPr>
        <p:blipFill>
          <a:blip r:embed="rId2"/>
          <a:srcRect/>
          <a:stretch>
            <a:fillRect/>
          </a:stretch>
        </p:blipFill>
        <p:spPr>
          <a:xfrm>
            <a:off x="3561835" y="4236480"/>
            <a:ext cx="2020330" cy="667705"/>
          </a:xfrm>
          <a:prstGeom prst="rect">
            <a:avLst/>
          </a:prstGeom>
        </p:spPr>
      </p:pic>
    </p:spTree>
    <p:extLst>
      <p:ext uri="{BB962C8B-B14F-4D97-AF65-F5344CB8AC3E}">
        <p14:creationId xmlns:p14="http://schemas.microsoft.com/office/powerpoint/2010/main" val="108253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s">
    <p:bg>
      <p:bgPr>
        <a:solidFill>
          <a:schemeClr val="bg1">
            <a:lumMod val="85000"/>
          </a:schemeClr>
        </a:solidFill>
        <a:effectLst/>
      </p:bgPr>
    </p:bg>
    <p:spTree>
      <p:nvGrpSpPr>
        <p:cNvPr id="1" name=""/>
        <p:cNvGrpSpPr/>
        <p:nvPr/>
      </p:nvGrpSpPr>
      <p:grpSpPr>
        <a:xfrm>
          <a:off x="0" y="0"/>
          <a:ext cx="0" cy="0"/>
          <a:chOff x="0" y="0"/>
          <a:chExt cx="0" cy="0"/>
        </a:xfrm>
      </p:grpSpPr>
      <p:sp>
        <p:nvSpPr>
          <p:cNvPr id="9" name="Rectangle 8"/>
          <p:cNvSpPr/>
          <p:nvPr userDrawn="1"/>
        </p:nvSpPr>
        <p:spPr>
          <a:xfrm>
            <a:off x="6980780" y="4677570"/>
            <a:ext cx="1966523" cy="326503"/>
          </a:xfrm>
          <a:prstGeom prst="rect">
            <a:avLst/>
          </a:prstGeom>
          <a:solidFill>
            <a:srgbClr val="2333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228600" y="4677570"/>
            <a:ext cx="6752180" cy="326503"/>
          </a:xfrm>
          <a:prstGeom prst="rect">
            <a:avLst/>
          </a:prstGeom>
          <a:solidFill>
            <a:srgbClr val="8383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228600" y="573666"/>
            <a:ext cx="6400800" cy="736022"/>
          </a:xfrm>
          <a:prstGeom prst="rect">
            <a:avLst/>
          </a:prstGeom>
        </p:spPr>
        <p:txBody>
          <a:bodyPr/>
          <a:lstStyle>
            <a:lvl1pPr marL="0" indent="0" algn="l">
              <a:buNone/>
              <a:defRPr sz="3200" b="0">
                <a:solidFill>
                  <a:srgbClr val="233343"/>
                </a:solidFill>
                <a:latin typeface="Avenir Next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Title</a:t>
            </a:r>
          </a:p>
        </p:txBody>
      </p:sp>
      <p:sp>
        <p:nvSpPr>
          <p:cNvPr id="5" name="Footer Placeholder 4"/>
          <p:cNvSpPr>
            <a:spLocks noGrp="1"/>
          </p:cNvSpPr>
          <p:nvPr>
            <p:ph type="ftr" sz="quarter" idx="11"/>
          </p:nvPr>
        </p:nvSpPr>
        <p:spPr>
          <a:xfrm>
            <a:off x="8098425" y="4677570"/>
            <a:ext cx="848879" cy="363537"/>
          </a:xfrm>
        </p:spPr>
        <p:txBody>
          <a:bodyPr/>
          <a:lstStyle>
            <a:lvl1pPr algn="r">
              <a:defRPr sz="900" b="0">
                <a:solidFill>
                  <a:schemeClr val="bg1"/>
                </a:solidFill>
              </a:defRPr>
            </a:lvl1pPr>
          </a:lstStyle>
          <a:p>
            <a:endParaRPr lang="en-US" dirty="0"/>
          </a:p>
        </p:txBody>
      </p:sp>
      <p:sp>
        <p:nvSpPr>
          <p:cNvPr id="7" name="Content Placeholder 6"/>
          <p:cNvSpPr>
            <a:spLocks noGrp="1"/>
          </p:cNvSpPr>
          <p:nvPr>
            <p:ph sz="quarter" idx="12"/>
          </p:nvPr>
        </p:nvSpPr>
        <p:spPr>
          <a:xfrm>
            <a:off x="228600" y="1309688"/>
            <a:ext cx="8340811" cy="3033713"/>
          </a:xfrm>
          <a:prstGeom prst="rect">
            <a:avLst/>
          </a:prstGeom>
        </p:spPr>
        <p:txBody>
          <a:bodyPr/>
          <a:lstStyle>
            <a:lvl1pPr>
              <a:defRPr sz="2400">
                <a:latin typeface="Avenir Next Regular"/>
              </a:defRPr>
            </a:lvl1pPr>
            <a:lvl2pPr>
              <a:defRPr sz="2000">
                <a:latin typeface="Avenir Next Regular"/>
              </a:defRPr>
            </a:lvl2pPr>
            <a:lvl3pPr>
              <a:defRPr sz="2000">
                <a:latin typeface="Avenir Next Regular"/>
              </a:defRPr>
            </a:lvl3pPr>
            <a:lvl4pPr>
              <a:defRPr sz="2000">
                <a:latin typeface="Avenir Next Regular"/>
              </a:defRPr>
            </a:lvl4pPr>
            <a:lvl5pPr>
              <a:defRPr sz="2000">
                <a:latin typeface="Avenir Next Regul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332509" y="387927"/>
            <a:ext cx="900545" cy="18288"/>
          </a:xfrm>
          <a:prstGeom prst="rect">
            <a:avLst/>
          </a:prstGeom>
          <a:gradFill>
            <a:gsLst>
              <a:gs pos="0">
                <a:srgbClr val="C4660F"/>
              </a:gs>
              <a:gs pos="100000">
                <a:schemeClr val="accent1">
                  <a:tint val="50000"/>
                  <a:shade val="100000"/>
                  <a:satMod val="350000"/>
                </a:schemeClr>
              </a:gs>
            </a:gsLst>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wiggin_dana_final-white.png"/>
          <p:cNvPicPr>
            <a:picLocks noChangeAspect="1"/>
          </p:cNvPicPr>
          <p:nvPr userDrawn="1"/>
        </p:nvPicPr>
        <p:blipFill>
          <a:blip r:embed="rId2"/>
          <a:srcRect/>
          <a:stretch>
            <a:fillRect/>
          </a:stretch>
        </p:blipFill>
        <p:spPr>
          <a:xfrm>
            <a:off x="7128195" y="4740798"/>
            <a:ext cx="613883" cy="202884"/>
          </a:xfrm>
          <a:prstGeom prst="rect">
            <a:avLst/>
          </a:prstGeom>
        </p:spPr>
      </p:pic>
    </p:spTree>
    <p:extLst>
      <p:ext uri="{BB962C8B-B14F-4D97-AF65-F5344CB8AC3E}">
        <p14:creationId xmlns:p14="http://schemas.microsoft.com/office/powerpoint/2010/main" val="128517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gal disclaim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602092"/>
            <a:ext cx="7886700" cy="3358248"/>
          </a:xfrm>
        </p:spPr>
        <p:txBody>
          <a:bodyPr/>
          <a:lstStyle>
            <a:lvl1pPr>
              <a:defRPr>
                <a:latin typeface="Avenir Next Regular"/>
              </a:defRPr>
            </a:lvl1pPr>
          </a:lstStyle>
          <a:p>
            <a:r>
              <a:rPr lang="en-US"/>
              <a:t>Presentation Title</a:t>
            </a:r>
          </a:p>
        </p:txBody>
      </p:sp>
      <p:pic>
        <p:nvPicPr>
          <p:cNvPr id="5" name="Picture 4"/>
          <p:cNvPicPr>
            <a:picLocks noChangeAspect="1"/>
          </p:cNvPicPr>
          <p:nvPr userDrawn="1"/>
        </p:nvPicPr>
        <p:blipFill>
          <a:blip r:embed="rId2"/>
          <a:srcRect/>
          <a:stretch>
            <a:fillRect/>
          </a:stretch>
        </p:blipFill>
        <p:spPr>
          <a:xfrm>
            <a:off x="3561835" y="4236480"/>
            <a:ext cx="2020330" cy="667705"/>
          </a:xfrm>
          <a:prstGeom prst="rect">
            <a:avLst/>
          </a:prstGeom>
        </p:spPr>
      </p:pic>
    </p:spTree>
    <p:extLst>
      <p:ext uri="{BB962C8B-B14F-4D97-AF65-F5344CB8AC3E}">
        <p14:creationId xmlns:p14="http://schemas.microsoft.com/office/powerpoint/2010/main" val="81024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act U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602092"/>
            <a:ext cx="7886700" cy="670654"/>
          </a:xfrm>
        </p:spPr>
        <p:txBody>
          <a:bodyPr anchor="t"/>
          <a:lstStyle>
            <a:lvl1pPr algn="ctr">
              <a:defRPr>
                <a:latin typeface="Avenir Next Regular"/>
              </a:defRPr>
            </a:lvl1pPr>
          </a:lstStyle>
          <a:p>
            <a:r>
              <a:rPr lang="en-US"/>
              <a:t>Contact Us:</a:t>
            </a:r>
          </a:p>
        </p:txBody>
      </p:sp>
      <p:pic>
        <p:nvPicPr>
          <p:cNvPr id="5" name="Picture 4"/>
          <p:cNvPicPr>
            <a:picLocks noChangeAspect="1"/>
          </p:cNvPicPr>
          <p:nvPr userDrawn="1"/>
        </p:nvPicPr>
        <p:blipFill>
          <a:blip r:embed="rId2"/>
          <a:srcRect/>
          <a:stretch>
            <a:fillRect/>
          </a:stretch>
        </p:blipFill>
        <p:spPr>
          <a:xfrm>
            <a:off x="3561835" y="4236480"/>
            <a:ext cx="2020330" cy="667705"/>
          </a:xfrm>
          <a:prstGeom prst="rect">
            <a:avLst/>
          </a:prstGeom>
        </p:spPr>
      </p:pic>
      <p:sp>
        <p:nvSpPr>
          <p:cNvPr id="10" name="TextBox 9"/>
          <p:cNvSpPr txBox="1"/>
          <p:nvPr userDrawn="1"/>
        </p:nvSpPr>
        <p:spPr>
          <a:xfrm>
            <a:off x="3570495" y="3532909"/>
            <a:ext cx="2011670" cy="369332"/>
          </a:xfrm>
          <a:prstGeom prst="rect">
            <a:avLst/>
          </a:prstGeom>
          <a:noFill/>
        </p:spPr>
        <p:txBody>
          <a:bodyPr wrap="square" rtlCol="0" anchor="ctr" anchorCtr="1">
            <a:spAutoFit/>
          </a:bodyPr>
          <a:lstStyle/>
          <a:p>
            <a:r>
              <a:rPr lang="en-US" baseline="0" dirty="0">
                <a:solidFill>
                  <a:srgbClr val="C4660F"/>
                </a:solidFill>
                <a:latin typeface="Avenir Next Regular"/>
              </a:rPr>
              <a:t>www.wiggin.com</a:t>
            </a:r>
          </a:p>
        </p:txBody>
      </p:sp>
      <p:sp>
        <p:nvSpPr>
          <p:cNvPr id="3" name="TextBox 2"/>
          <p:cNvSpPr txBox="1"/>
          <p:nvPr userDrawn="1"/>
        </p:nvSpPr>
        <p:spPr>
          <a:xfrm>
            <a:off x="345989" y="4842304"/>
            <a:ext cx="1606379" cy="200055"/>
          </a:xfrm>
          <a:prstGeom prst="rect">
            <a:avLst/>
          </a:prstGeom>
          <a:noFill/>
        </p:spPr>
        <p:txBody>
          <a:bodyPr wrap="square" rtlCol="0">
            <a:spAutoFit/>
          </a:bodyPr>
          <a:lstStyle/>
          <a:p>
            <a:r>
              <a:rPr lang="en-US" sz="700" dirty="0">
                <a:solidFill>
                  <a:schemeClr val="bg1"/>
                </a:solidFill>
                <a:latin typeface="Avenir Next Regular"/>
              </a:rPr>
              <a:t>© 2021 Wiggin</a:t>
            </a:r>
            <a:r>
              <a:rPr lang="en-US" sz="700" baseline="0" dirty="0">
                <a:solidFill>
                  <a:schemeClr val="bg1"/>
                </a:solidFill>
                <a:latin typeface="Avenir Next Regular"/>
              </a:rPr>
              <a:t> and Dana LLP</a:t>
            </a:r>
            <a:endParaRPr lang="en-US" sz="700" dirty="0">
              <a:solidFill>
                <a:schemeClr val="bg1"/>
              </a:solidFill>
              <a:latin typeface="Avenir Next Regular"/>
            </a:endParaRPr>
          </a:p>
        </p:txBody>
      </p:sp>
      <p:sp>
        <p:nvSpPr>
          <p:cNvPr id="11" name="Text Placeholder 10"/>
          <p:cNvSpPr>
            <a:spLocks noGrp="1"/>
          </p:cNvSpPr>
          <p:nvPr>
            <p:ph type="body" sz="quarter" idx="10" hasCustomPrompt="1"/>
          </p:nvPr>
        </p:nvSpPr>
        <p:spPr>
          <a:xfrm>
            <a:off x="2258291" y="1731676"/>
            <a:ext cx="4627418" cy="401205"/>
          </a:xfrm>
          <a:prstGeom prst="rect">
            <a:avLst/>
          </a:prstGeom>
        </p:spPr>
        <p:txBody>
          <a:bodyPr/>
          <a:lstStyle>
            <a:lvl1pPr marL="0" indent="0">
              <a:buNone/>
              <a:defRPr sz="1800" baseline="0">
                <a:solidFill>
                  <a:schemeClr val="bg1"/>
                </a:solidFill>
                <a:latin typeface="Avenir Next Regular"/>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Enter name, title, phone and email info here</a:t>
            </a:r>
          </a:p>
        </p:txBody>
      </p:sp>
    </p:spTree>
    <p:extLst>
      <p:ext uri="{BB962C8B-B14F-4D97-AF65-F5344CB8AC3E}">
        <p14:creationId xmlns:p14="http://schemas.microsoft.com/office/powerpoint/2010/main" val="1409223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36496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0836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914400" y="1200150"/>
            <a:ext cx="38100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200150"/>
            <a:ext cx="38100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31070F3B-E5CC-443A-B039-904E4166616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a:extLst>
              <a:ext uri="{FF2B5EF4-FFF2-40B4-BE49-F238E27FC236}">
                <a16:creationId xmlns:a16="http://schemas.microsoft.com/office/drawing/2014/main" id="{C9B16E7A-FBB2-444A-AE47-CB87CDE94A9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a:extLst>
              <a:ext uri="{FF2B5EF4-FFF2-40B4-BE49-F238E27FC236}">
                <a16:creationId xmlns:a16="http://schemas.microsoft.com/office/drawing/2014/main" id="{780A2E9F-E697-4894-B1EE-A4C765D191A4}"/>
              </a:ext>
            </a:extLst>
          </p:cNvPr>
          <p:cNvSpPr>
            <a:spLocks noGrp="1" noChangeArrowheads="1"/>
          </p:cNvSpPr>
          <p:nvPr>
            <p:ph type="sldNum" sz="quarter" idx="12"/>
          </p:nvPr>
        </p:nvSpPr>
        <p:spPr>
          <a:ln/>
        </p:spPr>
        <p:txBody>
          <a:bodyPr/>
          <a:lstStyle>
            <a:lvl1pPr>
              <a:defRPr/>
            </a:lvl1pPr>
          </a:lstStyle>
          <a:p>
            <a:pPr>
              <a:defRPr/>
            </a:pPr>
            <a:fld id="{8A647FA3-C029-4B15-9637-8B1DFF0D09A8}" type="slidenum">
              <a:rPr lang="en-US" altLang="en-US"/>
              <a:pPr>
                <a:defRPr/>
              </a:pPr>
              <a:t>‹#›</a:t>
            </a:fld>
            <a:endParaRPr lang="en-US" altLang="en-US" dirty="0"/>
          </a:p>
        </p:txBody>
      </p:sp>
    </p:spTree>
    <p:extLst>
      <p:ext uri="{BB962C8B-B14F-4D97-AF65-F5344CB8AC3E}">
        <p14:creationId xmlns:p14="http://schemas.microsoft.com/office/powerpoint/2010/main" val="3072671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0836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914400" y="1200150"/>
            <a:ext cx="38100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76800" y="1200151"/>
            <a:ext cx="38100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76800" y="2956322"/>
            <a:ext cx="38100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a:extLst>
              <a:ext uri="{FF2B5EF4-FFF2-40B4-BE49-F238E27FC236}">
                <a16:creationId xmlns:a16="http://schemas.microsoft.com/office/drawing/2014/main" id="{7C0FF71C-CE98-45EA-853A-F54DC51374F9}"/>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a:extLst>
              <a:ext uri="{FF2B5EF4-FFF2-40B4-BE49-F238E27FC236}">
                <a16:creationId xmlns:a16="http://schemas.microsoft.com/office/drawing/2014/main" id="{FAFAEB9D-2FBF-4355-86A9-FE3896BA80B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1">
            <a:extLst>
              <a:ext uri="{FF2B5EF4-FFF2-40B4-BE49-F238E27FC236}">
                <a16:creationId xmlns:a16="http://schemas.microsoft.com/office/drawing/2014/main" id="{7B627ED8-A40E-4C77-96B5-1D4E8163E8F5}"/>
              </a:ext>
            </a:extLst>
          </p:cNvPr>
          <p:cNvSpPr>
            <a:spLocks noGrp="1" noChangeArrowheads="1"/>
          </p:cNvSpPr>
          <p:nvPr>
            <p:ph type="sldNum" sz="quarter" idx="12"/>
          </p:nvPr>
        </p:nvSpPr>
        <p:spPr>
          <a:ln/>
        </p:spPr>
        <p:txBody>
          <a:bodyPr/>
          <a:lstStyle>
            <a:lvl1pPr>
              <a:defRPr/>
            </a:lvl1pPr>
          </a:lstStyle>
          <a:p>
            <a:pPr>
              <a:defRPr/>
            </a:pPr>
            <a:fld id="{664B9A41-A4C0-49DF-9350-9FA58A7FFB60}" type="slidenum">
              <a:rPr lang="en-US" altLang="en-US"/>
              <a:pPr>
                <a:defRPr/>
              </a:pPr>
              <a:t>‹#›</a:t>
            </a:fld>
            <a:endParaRPr lang="en-US" altLang="en-US" dirty="0"/>
          </a:p>
        </p:txBody>
      </p:sp>
    </p:spTree>
    <p:extLst>
      <p:ext uri="{BB962C8B-B14F-4D97-AF65-F5344CB8AC3E}">
        <p14:creationId xmlns:p14="http://schemas.microsoft.com/office/powerpoint/2010/main" val="3744130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33343"/>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1000" dirty="0">
              <a:latin typeface="Avenir Next Regular"/>
            </a:endParaRPr>
          </a:p>
        </p:txBody>
      </p:sp>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Presentation Title</a:t>
            </a:r>
          </a:p>
        </p:txBody>
      </p:sp>
    </p:spTree>
    <p:extLst>
      <p:ext uri="{BB962C8B-B14F-4D97-AF65-F5344CB8AC3E}">
        <p14:creationId xmlns:p14="http://schemas.microsoft.com/office/powerpoint/2010/main" val="2350229951"/>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3" r:id="rId3"/>
    <p:sldLayoutId id="2147483665" r:id="rId4"/>
    <p:sldLayoutId id="2147483666" r:id="rId5"/>
    <p:sldLayoutId id="2147483667" r:id="rId6"/>
    <p:sldLayoutId id="2147483668" r:id="rId7"/>
  </p:sldLayoutIdLst>
  <p:hf hdr="0" dt="0"/>
  <p:txStyles>
    <p:titleStyle>
      <a:lvl1pPr algn="ctr" defTabSz="457200" rtl="0" eaLnBrk="1" latinLnBrk="0" hangingPunct="1">
        <a:spcBef>
          <a:spcPct val="0"/>
        </a:spcBef>
        <a:buNone/>
        <a:defRPr sz="4000" kern="1200" baseline="0">
          <a:solidFill>
            <a:schemeClr val="bg1"/>
          </a:solidFill>
          <a:latin typeface="Avenir Next Regular"/>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protect-us.mimecast.com/s/rGMOCo2vX6CvJyrkfx1eFH?domain=lnks.gd" TargetMode="External"/><Relationship Id="rId7" Type="http://schemas.openxmlformats.org/officeDocument/2006/relationships/image" Target="../media/image4.w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s://www.ftc.gov/news-events/news/press-releases/2023/01/ftc-cracks-down-companies-impose-harmful-noncompete-restrictions-thousands-workers" TargetMode="External"/><Relationship Id="rId4" Type="http://schemas.openxmlformats.org/officeDocument/2006/relationships/hyperlink" Target="https://www.ftc.gov/system/files/ftc_gov/pdf/c47872210026prudentialsecurityfinalconsent.pdf"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wiggin.com/publication/the-ftc-to-vigorously-enforce-the-robinson-patman-act/"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12.xml"/><Relationship Id="rId7" Type="http://schemas.openxmlformats.org/officeDocument/2006/relationships/oleObject" Target="../embeddings/oleObject6.bin"/><Relationship Id="rId12"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8.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0.wmf"/><Relationship Id="rId4" Type="http://schemas.openxmlformats.org/officeDocument/2006/relationships/image" Target="../media/image3.jpeg"/><Relationship Id="rId9"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2.wmf"/><Relationship Id="rId5" Type="http://schemas.openxmlformats.org/officeDocument/2006/relationships/oleObject" Target="../embeddings/oleObject9.bin"/><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hyperlink" Target="https://www.pbwt.com/content/uploads/2022/09/VDA-Notice-of-Intent-to-Change-Plea.pdf" TargetMode="External"/><Relationship Id="rId2" Type="http://schemas.openxmlformats.org/officeDocument/2006/relationships/hyperlink" Target="https://www.troutman.com/images/content/3/3/331457/Hee-plea-agreement.pdf" TargetMode="External"/><Relationship Id="rId1" Type="http://schemas.openxmlformats.org/officeDocument/2006/relationships/slideLayout" Target="../slideLayouts/slideLayout5.xml"/><Relationship Id="rId4" Type="http://schemas.openxmlformats.org/officeDocument/2006/relationships/hyperlink" Target="https://protect-us.mimecast.com/s/HTM8CZ6wrmUQn3KAiKmxzB?domain=justice.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protect-us.mimecast.com/s/aNhMCG6YWQUAqkzYTWz1ED?domain=lnks.gd"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wmf"/><Relationship Id="rId4" Type="http://schemas.openxmlformats.org/officeDocument/2006/relationships/hyperlink" Target="https://protect-us.mimecast.com/s/DBAxCADQK9SEVwwWSXj-1n?domain=lnks.gd"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protect-us.mimecast.com/s/9IC7CKrY95H40R2LIG_j7n?domain=ftc.gov" TargetMode="External"/><Relationship Id="rId13" Type="http://schemas.openxmlformats.org/officeDocument/2006/relationships/hyperlink" Target="https://protect-us.mimecast.com/s/auM7CYEQqlSAPyL5cYpPoY?domain=ftc.gov" TargetMode="External"/><Relationship Id="rId3" Type="http://schemas.openxmlformats.org/officeDocument/2006/relationships/hyperlink" Target="https://protect-us.mimecast.com/s/DBAxCADQK9SEVwwWSXj-1n?domain=lnks.gd" TargetMode="External"/><Relationship Id="rId7" Type="http://schemas.openxmlformats.org/officeDocument/2006/relationships/hyperlink" Target="https://protect-us.mimecast.com/s/o_dGCJ6YW7UKPjqxcvO4Jm?domain=ftc.gov" TargetMode="External"/><Relationship Id="rId12" Type="http://schemas.openxmlformats.org/officeDocument/2006/relationships/hyperlink" Target="https://protect-us.mimecast.com/s/5LTdCNkEW5ij1g0oHyHVIf?domain=ftc.gov"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protect-us.mimecast.com/s/KzjICG6YWQUAoz1wcQ3SsL?domain=ftc.gov" TargetMode="External"/><Relationship Id="rId11" Type="http://schemas.openxmlformats.org/officeDocument/2006/relationships/hyperlink" Target="https://protect-us.mimecast.com/s/qVoCC5ylK1F6OrZATn55c6?domain=justice.gov" TargetMode="External"/><Relationship Id="rId5" Type="http://schemas.openxmlformats.org/officeDocument/2006/relationships/hyperlink" Target="https://protect-us.mimecast.com/s/2R3KCERZW6HpKZ3BHpgX1c?domain=ftc.gov" TargetMode="External"/><Relationship Id="rId10" Type="http://schemas.openxmlformats.org/officeDocument/2006/relationships/hyperlink" Target="https://protect-us.mimecast.com/s/IY4GCM8EW5UzGnqjFPy34K?domain=ftc.gov" TargetMode="External"/><Relationship Id="rId4" Type="http://schemas.openxmlformats.org/officeDocument/2006/relationships/image" Target="../media/image2.wmf"/><Relationship Id="rId9" Type="http://schemas.openxmlformats.org/officeDocument/2006/relationships/hyperlink" Target="https://protect-us.mimecast.com/s/BI8cCL9YW5FQ5zRLFruQyj?domain=ftc.go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justice.gov/opa/pr/executive-pleads-guilty-criminal-attempted-monopolization"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hyperlink" Target="https://protect-us.mimecast.com/s/EL5eCqxVLMCXnEq1SZx61y?domain=papers.ssrn.co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hyperlink" Target="https://protect-us.mimecast.com/s/RjhbClYvEMcXDY2LCPqzVw?domain=justice.gov" TargetMode="External"/><Relationship Id="rId2" Type="http://schemas.openxmlformats.org/officeDocument/2006/relationships/hyperlink" Target="https://www.justice.gov/opa/speech/file/1562851/download" TargetMode="External"/><Relationship Id="rId1" Type="http://schemas.openxmlformats.org/officeDocument/2006/relationships/slideLayout" Target="../slideLayouts/slideLayout5.xml"/><Relationship Id="rId4" Type="http://schemas.openxmlformats.org/officeDocument/2006/relationships/hyperlink" Target="https://protect-us.mimecast.com/s/YPIBCn5Y6NhmQR7nTqOn5S?domain=justice.go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ederalregister.gov/documents/2023/01/19/2023-00414/non-compete-clause-rul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s://www.ftc.gov/legal-library/browse/cases-proceedings/public-statements/dissenting-statement-commissioner-christine-s-wilson-concerning-notice-proposed-rulemaking-non" TargetMode="External"/><Relationship Id="rId4" Type="http://schemas.openxmlformats.org/officeDocument/2006/relationships/hyperlink" Target="https://www.ftc.gov/system/files/ftc_gov/pdf/p201000noncompetewilsondissen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AF7C3B-A4CE-4602-B93B-D4C74F410362}"/>
              </a:ext>
            </a:extLst>
          </p:cNvPr>
          <p:cNvSpPr>
            <a:spLocks noGrp="1"/>
          </p:cNvSpPr>
          <p:nvPr>
            <p:ph type="ftr" sz="quarter" idx="11"/>
          </p:nvPr>
        </p:nvSpPr>
        <p:spPr>
          <a:xfrm>
            <a:off x="104184" y="4775093"/>
            <a:ext cx="1773477" cy="184361"/>
          </a:xfrm>
        </p:spPr>
        <p:txBody>
          <a:bodyPr/>
          <a:lstStyle/>
          <a:p>
            <a:endParaRPr lang="en-US" sz="900" dirty="0"/>
          </a:p>
        </p:txBody>
      </p:sp>
      <p:sp>
        <p:nvSpPr>
          <p:cNvPr id="8194" name="Slide Number Placeholder 5">
            <a:extLst>
              <a:ext uri="{FF2B5EF4-FFF2-40B4-BE49-F238E27FC236}">
                <a16:creationId xmlns:a16="http://schemas.microsoft.com/office/drawing/2014/main" id="{7B437428-67C6-423F-99FE-818AB7500333}"/>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Book Antiqua" panose="02040602050305030304" pitchFamily="18"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Book Antiqua" panose="02040602050305030304" pitchFamily="18"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Book Antiqua" panose="02040602050305030304" pitchFamily="18"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9pPr>
          </a:lstStyle>
          <a:p>
            <a:pPr>
              <a:spcBef>
                <a:spcPct val="0"/>
              </a:spcBef>
              <a:buClrTx/>
              <a:buSzTx/>
              <a:buFontTx/>
              <a:buNone/>
            </a:pPr>
            <a:fld id="{8DA92883-21C1-450F-A8DC-302A138B3EFE}" type="slidenum">
              <a:rPr lang="en-US" altLang="en-US" sz="750">
                <a:latin typeface="Arial" panose="020B0604020202020204" pitchFamily="34" charset="0"/>
              </a:rPr>
              <a:pPr>
                <a:spcBef>
                  <a:spcPct val="0"/>
                </a:spcBef>
                <a:buClrTx/>
                <a:buSzTx/>
                <a:buFontTx/>
                <a:buNone/>
              </a:pPr>
              <a:t>1</a:t>
            </a:fld>
            <a:endParaRPr lang="en-US" altLang="en-US" sz="750" dirty="0">
              <a:latin typeface="Arial" panose="020B0604020202020204" pitchFamily="34" charset="0"/>
            </a:endParaRPr>
          </a:p>
        </p:txBody>
      </p:sp>
      <p:sp>
        <p:nvSpPr>
          <p:cNvPr id="8195" name="Rectangle 2">
            <a:extLst>
              <a:ext uri="{FF2B5EF4-FFF2-40B4-BE49-F238E27FC236}">
                <a16:creationId xmlns:a16="http://schemas.microsoft.com/office/drawing/2014/main" id="{6621413C-D5F3-4122-9CBA-0F1E5B54EBCF}"/>
              </a:ext>
            </a:extLst>
          </p:cNvPr>
          <p:cNvSpPr>
            <a:spLocks noChangeArrowheads="1"/>
          </p:cNvSpPr>
          <p:nvPr/>
        </p:nvSpPr>
        <p:spPr bwMode="auto">
          <a:xfrm>
            <a:off x="825500" y="1377950"/>
            <a:ext cx="7562850" cy="1193800"/>
          </a:xfrm>
          <a:prstGeom prst="rect">
            <a:avLst/>
          </a:prstGeom>
          <a:noFill/>
          <a:ln w="9525">
            <a:noFill/>
            <a:miter lim="800000"/>
            <a:headEnd/>
            <a:tailEnd/>
          </a:ln>
          <a:effec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Book Antiqua" panose="02040602050305030304" pitchFamily="18"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Book Antiqua" panose="02040602050305030304" pitchFamily="18"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Book Antiqua" panose="02040602050305030304" pitchFamily="18"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Book Antiqua" panose="02040602050305030304" pitchFamily="18"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defRPr/>
            </a:pPr>
            <a:endParaRPr lang="en-US" altLang="en-US" sz="2400" b="1" dirty="0">
              <a:solidFill>
                <a:schemeClr val="bg1"/>
              </a:solidFill>
              <a:effectLst>
                <a:outerShdw blurRad="38100" dist="38100" dir="2700000" algn="tl">
                  <a:srgbClr val="000000">
                    <a:alpha val="43137"/>
                  </a:srgbClr>
                </a:outerShdw>
              </a:effectLst>
            </a:endParaRPr>
          </a:p>
        </p:txBody>
      </p:sp>
      <p:sp>
        <p:nvSpPr>
          <p:cNvPr id="8196" name="Text Box 3">
            <a:extLst>
              <a:ext uri="{FF2B5EF4-FFF2-40B4-BE49-F238E27FC236}">
                <a16:creationId xmlns:a16="http://schemas.microsoft.com/office/drawing/2014/main" id="{6BA37417-2ABD-4CCB-BDA8-B09F2FF17597}"/>
              </a:ext>
            </a:extLst>
          </p:cNvPr>
          <p:cNvSpPr txBox="1">
            <a:spLocks noChangeArrowheads="1"/>
          </p:cNvSpPr>
          <p:nvPr/>
        </p:nvSpPr>
        <p:spPr bwMode="auto">
          <a:xfrm>
            <a:off x="825500" y="501649"/>
            <a:ext cx="76327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Book Antiqua" panose="02040602050305030304" pitchFamily="18"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Book Antiqua" panose="02040602050305030304" pitchFamily="18"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Book Antiqua" panose="02040602050305030304" pitchFamily="18"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Book Antiqua" panose="02040602050305030304" pitchFamily="18"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defRPr/>
            </a:pPr>
            <a:r>
              <a:rPr lang="en-US" altLang="en-US" sz="2000" b="1" cap="small" dirty="0">
                <a:solidFill>
                  <a:schemeClr val="bg1"/>
                </a:solidFill>
                <a:effectLst>
                  <a:outerShdw blurRad="38100" dist="38100" dir="2700000" algn="tl">
                    <a:srgbClr val="000000">
                      <a:alpha val="43137"/>
                    </a:srgbClr>
                  </a:outerShdw>
                </a:effectLst>
              </a:rPr>
              <a:t>Connecticut Bar Association</a:t>
            </a:r>
          </a:p>
          <a:p>
            <a:pPr algn="ctr" eaLnBrk="1" hangingPunct="1">
              <a:spcBef>
                <a:spcPct val="0"/>
              </a:spcBef>
              <a:buClrTx/>
              <a:buSzTx/>
              <a:buFontTx/>
              <a:buNone/>
              <a:defRPr/>
            </a:pPr>
            <a:r>
              <a:rPr lang="en-US" altLang="en-US" sz="2000" b="1" cap="small" dirty="0">
                <a:solidFill>
                  <a:schemeClr val="bg1"/>
                </a:solidFill>
                <a:effectLst>
                  <a:outerShdw blurRad="38100" dist="38100" dir="2700000" algn="tl">
                    <a:srgbClr val="000000">
                      <a:alpha val="43137"/>
                    </a:srgbClr>
                  </a:outerShdw>
                </a:effectLst>
              </a:rPr>
              <a:t>Antitrust &amp; Trade Regulation Section </a:t>
            </a:r>
          </a:p>
        </p:txBody>
      </p:sp>
      <p:sp>
        <p:nvSpPr>
          <p:cNvPr id="8198" name="Line 5">
            <a:extLst>
              <a:ext uri="{FF2B5EF4-FFF2-40B4-BE49-F238E27FC236}">
                <a16:creationId xmlns:a16="http://schemas.microsoft.com/office/drawing/2014/main" id="{EAE774B0-C1E5-40D6-A9E3-0BC36CF9F700}"/>
              </a:ext>
            </a:extLst>
          </p:cNvPr>
          <p:cNvSpPr>
            <a:spLocks noChangeShapeType="1"/>
          </p:cNvSpPr>
          <p:nvPr/>
        </p:nvSpPr>
        <p:spPr bwMode="auto">
          <a:xfrm flipH="1">
            <a:off x="4884738" y="95251"/>
            <a:ext cx="1338262" cy="1561161"/>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8199" name="Line 6">
            <a:extLst>
              <a:ext uri="{FF2B5EF4-FFF2-40B4-BE49-F238E27FC236}">
                <a16:creationId xmlns:a16="http://schemas.microsoft.com/office/drawing/2014/main" id="{F178893B-AF71-43A4-B74E-CBB4CBCAF4BB}"/>
              </a:ext>
            </a:extLst>
          </p:cNvPr>
          <p:cNvSpPr>
            <a:spLocks noChangeShapeType="1"/>
          </p:cNvSpPr>
          <p:nvPr/>
        </p:nvSpPr>
        <p:spPr bwMode="auto">
          <a:xfrm flipV="1">
            <a:off x="1714500" y="1883569"/>
            <a:ext cx="60579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8201" name="Text Box 8">
            <a:extLst>
              <a:ext uri="{FF2B5EF4-FFF2-40B4-BE49-F238E27FC236}">
                <a16:creationId xmlns:a16="http://schemas.microsoft.com/office/drawing/2014/main" id="{48FBB408-C51C-4D45-8DE0-F121300C13CB}"/>
              </a:ext>
            </a:extLst>
          </p:cNvPr>
          <p:cNvSpPr txBox="1">
            <a:spLocks noChangeArrowheads="1"/>
          </p:cNvSpPr>
          <p:nvPr/>
        </p:nvSpPr>
        <p:spPr bwMode="auto">
          <a:xfrm>
            <a:off x="1143000" y="1449887"/>
            <a:ext cx="768985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Book Antiqua" panose="02040602050305030304" pitchFamily="18"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Book Antiqua" panose="02040602050305030304" pitchFamily="18"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Book Antiqua" panose="02040602050305030304" pitchFamily="18"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Book Antiqua" panose="02040602050305030304" pitchFamily="18"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defRPr/>
            </a:pPr>
            <a:endParaRPr lang="en-US" altLang="en-US" sz="1200" b="1" dirty="0">
              <a:solidFill>
                <a:schemeClr val="bg1"/>
              </a:solidFill>
              <a:effectLst>
                <a:outerShdw blurRad="38100" dist="38100" dir="2700000" algn="tl">
                  <a:srgbClr val="000000">
                    <a:alpha val="43137"/>
                  </a:srgbClr>
                </a:outerShdw>
              </a:effectLst>
            </a:endParaRPr>
          </a:p>
          <a:p>
            <a:pPr algn="ctr">
              <a:spcBef>
                <a:spcPct val="0"/>
              </a:spcBef>
              <a:buClrTx/>
              <a:buSzTx/>
              <a:buNone/>
              <a:defRPr/>
            </a:pPr>
            <a:r>
              <a:rPr lang="en-US" altLang="en-US" sz="1600" b="1" dirty="0">
                <a:solidFill>
                  <a:schemeClr val="bg1"/>
                </a:solidFill>
                <a:effectLst>
                  <a:outerShdw blurRad="38100" dist="38100" dir="2700000" algn="tl">
                    <a:srgbClr val="000000">
                      <a:alpha val="43137"/>
                    </a:srgbClr>
                  </a:outerShdw>
                </a:effectLst>
              </a:rPr>
              <a:t> </a:t>
            </a:r>
            <a:r>
              <a:rPr lang="en-US" sz="2400" b="1" cap="small" dirty="0">
                <a:solidFill>
                  <a:schemeClr val="bg1"/>
                </a:solidFill>
                <a:effectLst/>
                <a:ea typeface="Calibri" panose="020F0502020204030204" pitchFamily="34" charset="0"/>
              </a:rPr>
              <a:t>Significant Recent Initiatives Announced by</a:t>
            </a:r>
          </a:p>
          <a:p>
            <a:pPr algn="ctr">
              <a:spcBef>
                <a:spcPct val="0"/>
              </a:spcBef>
              <a:buClrTx/>
              <a:buSzTx/>
              <a:buNone/>
              <a:defRPr/>
            </a:pPr>
            <a:r>
              <a:rPr lang="en-US" sz="2400" b="1" cap="small" dirty="0">
                <a:solidFill>
                  <a:schemeClr val="bg1"/>
                </a:solidFill>
                <a:effectLst/>
                <a:ea typeface="Calibri" panose="020F0502020204030204" pitchFamily="34" charset="0"/>
              </a:rPr>
              <a:t> The Federal Trade Commission</a:t>
            </a:r>
          </a:p>
          <a:p>
            <a:pPr algn="ctr">
              <a:spcBef>
                <a:spcPct val="0"/>
              </a:spcBef>
              <a:buClrTx/>
              <a:buSzTx/>
              <a:buNone/>
              <a:defRPr/>
            </a:pPr>
            <a:r>
              <a:rPr lang="en-US" sz="2400" b="1" cap="small" dirty="0">
                <a:solidFill>
                  <a:schemeClr val="bg1"/>
                </a:solidFill>
                <a:effectLst/>
                <a:ea typeface="Calibri" panose="020F0502020204030204" pitchFamily="34" charset="0"/>
              </a:rPr>
              <a:t> And The </a:t>
            </a:r>
          </a:p>
          <a:p>
            <a:pPr algn="ctr">
              <a:spcBef>
                <a:spcPct val="0"/>
              </a:spcBef>
              <a:buClrTx/>
              <a:buSzTx/>
              <a:buNone/>
              <a:defRPr/>
            </a:pPr>
            <a:r>
              <a:rPr lang="en-US" sz="2400" b="1" cap="small" dirty="0">
                <a:solidFill>
                  <a:schemeClr val="bg1"/>
                </a:solidFill>
                <a:effectLst/>
                <a:ea typeface="Calibri" panose="020F0502020204030204" pitchFamily="34" charset="0"/>
              </a:rPr>
              <a:t>U.S. DOJ Antitrust Division</a:t>
            </a:r>
            <a:endParaRPr lang="en-US" sz="2400" cap="small" dirty="0">
              <a:solidFill>
                <a:schemeClr val="bg1"/>
              </a:solidFill>
              <a:effectLst/>
              <a:ea typeface="Calibri" panose="020F0502020204030204" pitchFamily="34" charset="0"/>
            </a:endParaRPr>
          </a:p>
          <a:p>
            <a:pPr algn="ctr" eaLnBrk="1" hangingPunct="1">
              <a:spcBef>
                <a:spcPct val="0"/>
              </a:spcBef>
              <a:buClrTx/>
              <a:buSzTx/>
              <a:buFontTx/>
              <a:buNone/>
              <a:defRPr/>
            </a:pPr>
            <a:endParaRPr lang="en-US" altLang="en-US" sz="1600" b="1" dirty="0">
              <a:solidFill>
                <a:schemeClr val="bg1"/>
              </a:solidFill>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1600" b="1" dirty="0">
              <a:solidFill>
                <a:schemeClr val="bg1"/>
              </a:solidFill>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1600" b="1" dirty="0">
              <a:solidFill>
                <a:schemeClr val="bg1"/>
              </a:solidFill>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1600" b="1" cap="small" dirty="0">
                <a:solidFill>
                  <a:schemeClr val="bg1"/>
                </a:solidFill>
                <a:effectLst>
                  <a:outerShdw blurRad="38100" dist="38100" dir="2700000" algn="tl">
                    <a:srgbClr val="000000">
                      <a:alpha val="43137"/>
                    </a:srgbClr>
                  </a:outerShdw>
                </a:effectLst>
              </a:rPr>
              <a:t>Robert M. Langer                         Michael A. Kurs</a:t>
            </a:r>
          </a:p>
          <a:p>
            <a:pPr algn="ctr" eaLnBrk="1" hangingPunct="1">
              <a:spcBef>
                <a:spcPct val="0"/>
              </a:spcBef>
              <a:buClrTx/>
              <a:buSzTx/>
              <a:buFontTx/>
              <a:buNone/>
              <a:defRPr/>
            </a:pPr>
            <a:r>
              <a:rPr lang="en-US" altLang="en-US" sz="1600" b="1" cap="small" dirty="0">
                <a:solidFill>
                  <a:schemeClr val="bg1"/>
                </a:solidFill>
                <a:effectLst>
                  <a:outerShdw blurRad="38100" dist="38100" dir="2700000" algn="tl">
                    <a:srgbClr val="000000">
                      <a:alpha val="43137"/>
                    </a:srgbClr>
                  </a:outerShdw>
                </a:effectLst>
              </a:rPr>
              <a:t>Wiggin and Dana LLP            Pullman and Comley LLC </a:t>
            </a:r>
          </a:p>
          <a:p>
            <a:pPr eaLnBrk="1" hangingPunct="1">
              <a:spcBef>
                <a:spcPct val="0"/>
              </a:spcBef>
              <a:buClrTx/>
              <a:buSzTx/>
              <a:buFontTx/>
              <a:buNone/>
              <a:defRPr/>
            </a:pPr>
            <a:endParaRPr lang="en-US" altLang="en-US" sz="1600" b="1" cap="small" dirty="0">
              <a:solidFill>
                <a:schemeClr val="bg1"/>
              </a:solidFill>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1600" b="1" cap="small" dirty="0">
                <a:solidFill>
                  <a:schemeClr val="bg1"/>
                </a:solidFill>
                <a:effectLst>
                  <a:outerShdw blurRad="38100" dist="38100" dir="2700000" algn="tl">
                    <a:srgbClr val="000000">
                      <a:alpha val="43137"/>
                    </a:srgbClr>
                  </a:outerShdw>
                </a:effectLst>
              </a:rPr>
              <a:t>March 16, 2023</a:t>
            </a:r>
            <a:endParaRPr lang="en-US" altLang="en-US" sz="1600" cap="small" dirty="0">
              <a:solidFill>
                <a:schemeClr val="bg1"/>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C19F6357-CADE-4109-9BD4-CAED3FDB165F}"/>
              </a:ext>
            </a:extLst>
          </p:cNvPr>
          <p:cNvSpPr txBox="1"/>
          <p:nvPr/>
        </p:nvSpPr>
        <p:spPr>
          <a:xfrm>
            <a:off x="2171700" y="261298"/>
            <a:ext cx="685800" cy="300082"/>
          </a:xfrm>
          <a:prstGeom prst="rect">
            <a:avLst/>
          </a:prstGeom>
          <a:noFill/>
        </p:spPr>
        <p:txBody>
          <a:bodyPr wrap="square" rtlCol="0">
            <a:spAutoFit/>
          </a:bodyPr>
          <a:lstStyle/>
          <a:p>
            <a:endParaRPr lang="en-US" sz="13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C22BB-AF25-48FE-B545-46BE4AE063F0}"/>
              </a:ext>
            </a:extLst>
          </p:cNvPr>
          <p:cNvSpPr>
            <a:spLocks noGrp="1"/>
          </p:cNvSpPr>
          <p:nvPr>
            <p:ph type="title"/>
          </p:nvPr>
        </p:nvSpPr>
        <p:spPr>
          <a:xfrm>
            <a:off x="628650" y="274639"/>
            <a:ext cx="7886700" cy="868362"/>
          </a:xfrm>
        </p:spPr>
        <p:txBody>
          <a:bodyPr>
            <a:normAutofit/>
          </a:bodyPr>
          <a:lstStyle/>
          <a:p>
            <a:r>
              <a:rPr lang="en-US" sz="2000" b="1" dirty="0">
                <a:effectLst>
                  <a:outerShdw blurRad="38100" dist="38100" dir="2700000" algn="tl">
                    <a:srgbClr val="000000">
                      <a:alpha val="43137"/>
                    </a:srgbClr>
                  </a:outerShdw>
                </a:effectLst>
                <a:latin typeface="Book Antiqua" panose="02040602050305030304" pitchFamily="18" charset="0"/>
              </a:rPr>
              <a:t>Recent Significant DOJ/FTC Employment-Related </a:t>
            </a:r>
            <a:br>
              <a:rPr lang="en-US" sz="2000" b="1" dirty="0">
                <a:effectLst>
                  <a:outerShdw blurRad="38100" dist="38100" dir="2700000" algn="tl">
                    <a:srgbClr val="000000">
                      <a:alpha val="43137"/>
                    </a:srgbClr>
                  </a:outerShdw>
                </a:effectLst>
                <a:latin typeface="Book Antiqua" panose="02040602050305030304" pitchFamily="18" charset="0"/>
              </a:rPr>
            </a:br>
            <a:r>
              <a:rPr lang="en-US" sz="2000" b="1" dirty="0">
                <a:effectLst>
                  <a:outerShdw blurRad="38100" dist="38100" dir="2700000" algn="tl">
                    <a:srgbClr val="000000">
                      <a:alpha val="43137"/>
                    </a:srgbClr>
                  </a:outerShdw>
                </a:effectLst>
                <a:latin typeface="Book Antiqua" panose="02040602050305030304" pitchFamily="18" charset="0"/>
              </a:rPr>
              <a:t>Antitrust Development</a:t>
            </a:r>
          </a:p>
        </p:txBody>
      </p:sp>
      <p:sp>
        <p:nvSpPr>
          <p:cNvPr id="3" name="Content Placeholder 2">
            <a:extLst>
              <a:ext uri="{FF2B5EF4-FFF2-40B4-BE49-F238E27FC236}">
                <a16:creationId xmlns:a16="http://schemas.microsoft.com/office/drawing/2014/main" id="{C9A9E108-B089-4885-9900-E844D768B47E}"/>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0FE9DB43-6902-479F-BE21-DCDFC77A5AF0}"/>
              </a:ext>
            </a:extLst>
          </p:cNvPr>
          <p:cNvSpPr>
            <a:spLocks noGrp="1"/>
          </p:cNvSpPr>
          <p:nvPr>
            <p:ph type="ftr" sz="quarter" idx="11"/>
          </p:nvPr>
        </p:nvSpPr>
        <p:spPr>
          <a:xfrm>
            <a:off x="8216900" y="4767263"/>
            <a:ext cx="495300" cy="273844"/>
          </a:xfrm>
        </p:spPr>
        <p:txBody>
          <a:bodyPr/>
          <a:lstStyle/>
          <a:p>
            <a:r>
              <a:rPr lang="en-US" sz="900" b="1" dirty="0">
                <a:solidFill>
                  <a:schemeClr val="bg1"/>
                </a:solidFill>
                <a:effectLst>
                  <a:outerShdw blurRad="38100" dist="38100" dir="2700000" algn="tl">
                    <a:srgbClr val="000000">
                      <a:alpha val="43137"/>
                    </a:srgbClr>
                  </a:outerShdw>
                </a:effectLst>
              </a:rPr>
              <a:t>10</a:t>
            </a:r>
          </a:p>
        </p:txBody>
      </p:sp>
      <p:sp>
        <p:nvSpPr>
          <p:cNvPr id="5" name="Slide Number Placeholder 4">
            <a:extLst>
              <a:ext uri="{FF2B5EF4-FFF2-40B4-BE49-F238E27FC236}">
                <a16:creationId xmlns:a16="http://schemas.microsoft.com/office/drawing/2014/main" id="{7ADD1482-B7A9-428C-9676-3638373E3F4F}"/>
              </a:ext>
            </a:extLst>
          </p:cNvPr>
          <p:cNvSpPr>
            <a:spLocks noGrp="1"/>
          </p:cNvSpPr>
          <p:nvPr>
            <p:ph type="sldNum" sz="quarter" idx="12"/>
          </p:nvPr>
        </p:nvSpPr>
        <p:spPr/>
        <p:txBody>
          <a:bodyPr/>
          <a:lstStyle/>
          <a:p>
            <a:fld id="{D57F1E4F-1CFF-5643-939E-02111984F565}" type="slidenum">
              <a:rPr lang="en-US" smtClean="0"/>
              <a:pPr/>
              <a:t>10</a:t>
            </a:fld>
            <a:endParaRPr lang="en-US" dirty="0"/>
          </a:p>
        </p:txBody>
      </p:sp>
      <p:sp>
        <p:nvSpPr>
          <p:cNvPr id="7" name="TextBox 6">
            <a:extLst>
              <a:ext uri="{FF2B5EF4-FFF2-40B4-BE49-F238E27FC236}">
                <a16:creationId xmlns:a16="http://schemas.microsoft.com/office/drawing/2014/main" id="{A505413E-394E-4C42-9688-6383DF5D955F}"/>
              </a:ext>
            </a:extLst>
          </p:cNvPr>
          <p:cNvSpPr txBox="1"/>
          <p:nvPr/>
        </p:nvSpPr>
        <p:spPr>
          <a:xfrm>
            <a:off x="628650" y="1314450"/>
            <a:ext cx="7886700" cy="3385542"/>
          </a:xfrm>
          <a:prstGeom prst="rect">
            <a:avLst/>
          </a:prstGeom>
          <a:noFill/>
        </p:spPr>
        <p:txBody>
          <a:bodyPr wrap="square">
            <a:spAutoFit/>
          </a:bodyPr>
          <a:lstStyle/>
          <a:p>
            <a:pPr marR="0" algn="ctr"/>
            <a:r>
              <a:rPr lang="en-US" sz="1200" b="1" u="sng"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FTC Approves Final Order Requiring Michigan-Based Security Companies to Drop Noncompete Restrictions That They Imposed on Workers</a:t>
            </a:r>
            <a:endPar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0" marR="0"/>
            <a:endPar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0" marR="0"/>
            <a:r>
              <a:rPr lang="en-US" sz="1200" b="1" i="0" dirty="0">
                <a:solidFill>
                  <a:schemeClr val="bg1"/>
                </a:solidFill>
                <a:effectLst>
                  <a:outerShdw blurRad="38100" dist="38100" dir="2700000" algn="tl">
                    <a:srgbClr val="000000">
                      <a:alpha val="43137"/>
                    </a:srgbClr>
                  </a:outerShdw>
                </a:effectLst>
                <a:latin typeface="Book Antiqua" panose="02040602050305030304" pitchFamily="18" charset="0"/>
              </a:rPr>
              <a:t>“Following a public comment period, the Federal Trade Commission [on March 8, 2023] </a:t>
            </a:r>
            <a:r>
              <a:rPr lang="en-US" sz="1200" b="1" i="0" u="none" strike="noStrike" dirty="0">
                <a:solidFill>
                  <a:schemeClr val="bg1"/>
                </a:solidFill>
                <a:effectLst>
                  <a:outerShdw blurRad="38100" dist="38100" dir="2700000" algn="tl">
                    <a:srgbClr val="000000">
                      <a:alpha val="43137"/>
                    </a:srgbClr>
                  </a:outerShdw>
                </a:effectLst>
                <a:latin typeface="Book Antiqua" panose="02040602050305030304" pitchFamily="18" charset="0"/>
                <a:hlinkClick r:id="rId4">
                  <a:extLst>
                    <a:ext uri="{A12FA001-AC4F-418D-AE19-62706E023703}">
                      <ahyp:hlinkClr xmlns:ahyp="http://schemas.microsoft.com/office/drawing/2018/hyperlinkcolor" val="tx"/>
                    </a:ext>
                  </a:extLst>
                </a:hlinkClick>
              </a:rPr>
              <a:t>finalized consent orders</a:t>
            </a:r>
            <a:r>
              <a:rPr lang="en-US" sz="1200" b="1" i="0" dirty="0">
                <a:solidFill>
                  <a:schemeClr val="bg1"/>
                </a:solidFill>
                <a:effectLst>
                  <a:outerShdw blurRad="38100" dist="38100" dir="2700000" algn="tl">
                    <a:srgbClr val="000000">
                      <a:alpha val="43137"/>
                    </a:srgbClr>
                  </a:outerShdw>
                </a:effectLst>
                <a:latin typeface="Book Antiqua" panose="02040602050305030304" pitchFamily="18" charset="0"/>
              </a:rPr>
              <a:t> settling charges that two affiliated Michigan-based security companies and their owners </a:t>
            </a:r>
            <a:r>
              <a:rPr lang="en-US" sz="1200" b="1" i="0" u="none" strike="noStrike" dirty="0">
                <a:solidFill>
                  <a:schemeClr val="bg1"/>
                </a:solidFill>
                <a:effectLst>
                  <a:outerShdw blurRad="38100" dist="38100" dir="2700000" algn="tl">
                    <a:srgbClr val="000000">
                      <a:alpha val="43137"/>
                    </a:srgbClr>
                  </a:outerShdw>
                </a:effectLst>
                <a:latin typeface="Book Antiqua" panose="02040602050305030304" pitchFamily="18" charset="0"/>
                <a:hlinkClick r:id="rId5">
                  <a:extLst>
                    <a:ext uri="{A12FA001-AC4F-418D-AE19-62706E023703}">
                      <ahyp:hlinkClr xmlns:ahyp="http://schemas.microsoft.com/office/drawing/2018/hyperlinkcolor" val="tx"/>
                    </a:ext>
                  </a:extLst>
                </a:hlinkClick>
              </a:rPr>
              <a:t>illegally imposed noncompete restrictions</a:t>
            </a:r>
            <a:r>
              <a:rPr lang="en-US" sz="1200" b="1" i="0" dirty="0">
                <a:solidFill>
                  <a:schemeClr val="bg1"/>
                </a:solidFill>
                <a:effectLst>
                  <a:outerShdw blurRad="38100" dist="38100" dir="2700000" algn="tl">
                    <a:srgbClr val="000000">
                      <a:alpha val="43137"/>
                    </a:srgbClr>
                  </a:outerShdw>
                </a:effectLst>
                <a:latin typeface="Book Antiqua" panose="02040602050305030304" pitchFamily="18" charset="0"/>
              </a:rPr>
              <a:t>  on low-wage security guards who worked for them.”</a:t>
            </a:r>
            <a:endPar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0" marR="0"/>
            <a:endParaRPr lang="en-US" sz="1200" b="1" u="sng"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0" marR="0"/>
            <a:r>
              <a:rPr lang="en-US" sz="1200" b="1" i="0" dirty="0">
                <a:solidFill>
                  <a:schemeClr val="bg1"/>
                </a:solidFill>
                <a:effectLst>
                  <a:outerShdw blurRad="38100" dist="38100" dir="2700000" algn="tl">
                    <a:srgbClr val="000000">
                      <a:alpha val="43137"/>
                    </a:srgbClr>
                  </a:outerShdw>
                </a:effectLst>
                <a:latin typeface="Book Antiqua" panose="02040602050305030304" pitchFamily="18" charset="0"/>
              </a:rPr>
              <a:t>“The consent orders against Prudential Security, Inc., Prudential Command Inc., and their owners, Greg Wier and Matthew </a:t>
            </a:r>
            <a:r>
              <a:rPr lang="en-US" sz="1200" b="1" i="0" dirty="0" err="1">
                <a:solidFill>
                  <a:schemeClr val="bg1"/>
                </a:solidFill>
                <a:effectLst>
                  <a:outerShdw blurRad="38100" dist="38100" dir="2700000" algn="tl">
                    <a:srgbClr val="000000">
                      <a:alpha val="43137"/>
                    </a:srgbClr>
                  </a:outerShdw>
                </a:effectLst>
                <a:latin typeface="Book Antiqua" panose="02040602050305030304" pitchFamily="18" charset="0"/>
              </a:rPr>
              <a:t>Keywell</a:t>
            </a:r>
            <a:r>
              <a:rPr lang="en-US" sz="1200" b="1" i="0" dirty="0">
                <a:solidFill>
                  <a:schemeClr val="bg1"/>
                </a:solidFill>
                <a:effectLst>
                  <a:outerShdw blurRad="38100" dist="38100" dir="2700000" algn="tl">
                    <a:srgbClr val="000000">
                      <a:alpha val="43137"/>
                    </a:srgbClr>
                  </a:outerShdw>
                </a:effectLst>
                <a:latin typeface="Book Antiqua" panose="02040602050305030304" pitchFamily="18" charset="0"/>
              </a:rPr>
              <a:t>, impose a number of requirements and restrictions, including a provision that prohibits them from enforcing, threatening to enforce, or imposing </a:t>
            </a:r>
            <a:r>
              <a:rPr lang="en-US" sz="1200" b="1" i="0" dirty="0" err="1">
                <a:solidFill>
                  <a:schemeClr val="bg1"/>
                </a:solidFill>
                <a:effectLst>
                  <a:outerShdw blurRad="38100" dist="38100" dir="2700000" algn="tl">
                    <a:srgbClr val="000000">
                      <a:alpha val="43137"/>
                    </a:srgbClr>
                  </a:outerShdw>
                </a:effectLst>
                <a:latin typeface="Book Antiqua" panose="02040602050305030304" pitchFamily="18" charset="0"/>
              </a:rPr>
              <a:t>noncompetes</a:t>
            </a:r>
            <a:r>
              <a:rPr lang="en-US" sz="1200" b="1" i="0" dirty="0">
                <a:solidFill>
                  <a:schemeClr val="bg1"/>
                </a:solidFill>
                <a:effectLst>
                  <a:outerShdw blurRad="38100" dist="38100" dir="2700000" algn="tl">
                    <a:srgbClr val="000000">
                      <a:alpha val="43137"/>
                    </a:srgbClr>
                  </a:outerShdw>
                </a:effectLst>
                <a:latin typeface="Book Antiqua" panose="02040602050305030304" pitchFamily="18" charset="0"/>
              </a:rPr>
              <a:t> against any employees.” </a:t>
            </a:r>
            <a:endParaRPr lang="en-US" sz="1200" b="1" u="sng"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0" marR="0"/>
            <a:endParaRPr lang="en-US" sz="1200" b="1" u="sng"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0" marR="0"/>
            <a:endParaRPr lang="en-US" b="1" u="sng" dirty="0">
              <a:solidFill>
                <a:srgbClr val="233343"/>
              </a:solidFill>
              <a:latin typeface="Verdana" panose="020B0604030504040204" pitchFamily="34" charset="0"/>
              <a:ea typeface="Calibri" panose="020F0502020204030204" pitchFamily="34" charset="0"/>
            </a:endParaRPr>
          </a:p>
          <a:p>
            <a:pPr marL="0" marR="0"/>
            <a:endParaRPr lang="en-US" sz="1600" b="1" u="sng" dirty="0">
              <a:solidFill>
                <a:srgbClr val="233343"/>
              </a:solidFill>
              <a:effectLst/>
              <a:latin typeface="Verdana" panose="020B0604030504040204" pitchFamily="34" charset="0"/>
              <a:ea typeface="Calibri" panose="020F0502020204030204" pitchFamily="34" charset="0"/>
            </a:endParaRPr>
          </a:p>
          <a:p>
            <a:pPr marL="0" marR="0"/>
            <a:endParaRPr lang="en-US" sz="1600" b="1" u="sng" dirty="0">
              <a:solidFill>
                <a:srgbClr val="233343"/>
              </a:solidFill>
              <a:effectLst/>
              <a:latin typeface="Verdana" panose="020B0604030504040204" pitchFamily="34" charset="0"/>
              <a:ea typeface="Calibri" panose="020F0502020204030204" pitchFamily="34" charset="0"/>
            </a:endParaRPr>
          </a:p>
          <a:p>
            <a:pPr marL="0" marR="0"/>
            <a:endParaRPr lang="en-US" sz="1600" b="1" u="sng" dirty="0">
              <a:solidFill>
                <a:srgbClr val="233343"/>
              </a:solidFill>
              <a:latin typeface="Verdana" panose="020B0604030504040204" pitchFamily="34" charset="0"/>
              <a:ea typeface="Calibri" panose="020F0502020204030204" pitchFamily="34" charset="0"/>
            </a:endParaRPr>
          </a:p>
          <a:p>
            <a:pPr marL="0" marR="0"/>
            <a:endParaRPr lang="en-US" sz="1600" b="1" u="sng" dirty="0">
              <a:solidFill>
                <a:srgbClr val="233343"/>
              </a:solidFill>
              <a:effectLst/>
              <a:latin typeface="Verdana" panose="020B0604030504040204" pitchFamily="34" charset="0"/>
              <a:ea typeface="Calibri" panose="020F0502020204030204" pitchFamily="34" charset="0"/>
            </a:endParaRPr>
          </a:p>
        </p:txBody>
      </p:sp>
      <p:graphicFrame>
        <p:nvGraphicFramePr>
          <p:cNvPr id="9" name="Object 8">
            <a:extLst>
              <a:ext uri="{FF2B5EF4-FFF2-40B4-BE49-F238E27FC236}">
                <a16:creationId xmlns:a16="http://schemas.microsoft.com/office/drawing/2014/main" id="{D3CDF96A-CA00-457E-8EA0-DE7139E1FD7F}"/>
              </a:ext>
            </a:extLst>
          </p:cNvPr>
          <p:cNvGraphicFramePr>
            <a:graphicFrameLocks noChangeAspect="1"/>
          </p:cNvGraphicFramePr>
          <p:nvPr>
            <p:extLst>
              <p:ext uri="{D42A27DB-BD31-4B8C-83A1-F6EECF244321}">
                <p14:modId xmlns:p14="http://schemas.microsoft.com/office/powerpoint/2010/main" val="3117726791"/>
              </p:ext>
            </p:extLst>
          </p:nvPr>
        </p:nvGraphicFramePr>
        <p:xfrm>
          <a:off x="3930650" y="3695699"/>
          <a:ext cx="552450" cy="793751"/>
        </p:xfrm>
        <a:graphic>
          <a:graphicData uri="http://schemas.openxmlformats.org/presentationml/2006/ole">
            <mc:AlternateContent xmlns:mc="http://schemas.openxmlformats.org/markup-compatibility/2006">
              <mc:Choice xmlns:v="urn:schemas-microsoft-com:vml" Requires="v">
                <p:oleObj spid="_x0000_s5132" name="PDF Document" r:id="rId6" imgW="5829120" imgH="7543800" progId="PowerPDF.Document">
                  <p:embed/>
                </p:oleObj>
              </mc:Choice>
              <mc:Fallback>
                <p:oleObj name="PDF Document" r:id="rId6" imgW="5829120" imgH="7543800" progId="PowerPDF.Document">
                  <p:embed/>
                  <p:pic>
                    <p:nvPicPr>
                      <p:cNvPr id="0" name=""/>
                      <p:cNvPicPr/>
                      <p:nvPr/>
                    </p:nvPicPr>
                    <p:blipFill>
                      <a:blip r:embed="rId7"/>
                      <a:stretch>
                        <a:fillRect/>
                      </a:stretch>
                    </p:blipFill>
                    <p:spPr>
                      <a:xfrm>
                        <a:off x="3930650" y="3695699"/>
                        <a:ext cx="552450" cy="793751"/>
                      </a:xfrm>
                      <a:prstGeom prst="rect">
                        <a:avLst/>
                      </a:prstGeom>
                    </p:spPr>
                  </p:pic>
                </p:oleObj>
              </mc:Fallback>
            </mc:AlternateContent>
          </a:graphicData>
        </a:graphic>
      </p:graphicFrame>
    </p:spTree>
    <p:extLst>
      <p:ext uri="{BB962C8B-B14F-4D97-AF65-F5344CB8AC3E}">
        <p14:creationId xmlns:p14="http://schemas.microsoft.com/office/powerpoint/2010/main" val="2400419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33343"/>
        </a:solidFill>
        <a:effectLst/>
      </p:bgPr>
    </p:bg>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EFF76915-8CB5-4349-9E2F-08D0B0EED802}"/>
              </a:ext>
            </a:extLst>
          </p:cNvPr>
          <p:cNvSpPr>
            <a:spLocks noGrp="1" noChangeArrowheads="1"/>
          </p:cNvSpPr>
          <p:nvPr>
            <p:ph type="title"/>
          </p:nvPr>
        </p:nvSpPr>
        <p:spPr>
          <a:xfrm>
            <a:off x="914400" y="208360"/>
            <a:ext cx="7772400" cy="750490"/>
          </a:xfrm>
        </p:spPr>
        <p:txBody>
          <a:bodyPr>
            <a:noAutofit/>
          </a:bodyPr>
          <a:lstStyle/>
          <a:p>
            <a:pPr eaLnBrk="1" hangingPunct="1"/>
            <a:r>
              <a:rPr lang="en-US" altLang="en-US" sz="1800" b="1" dirty="0">
                <a:effectLst>
                  <a:outerShdw blurRad="38100" dist="38100" dir="2700000" algn="tl">
                    <a:schemeClr val="bg1">
                      <a:lumMod val="75000"/>
                    </a:schemeClr>
                  </a:outerShdw>
                </a:effectLst>
                <a:latin typeface="Book Antiqua" panose="02040602050305030304" pitchFamily="18" charset="0"/>
              </a:rPr>
              <a:t>FTC Issues </a:t>
            </a:r>
            <a:r>
              <a:rPr lang="en-US" sz="1800" b="1" spc="-5" dirty="0">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Policy Statement Regarding the Scope of Unfair Methods of Competition Under Section 5 of the FTC Act – November 10, 2022</a:t>
            </a:r>
            <a:endParaRPr lang="en-US" altLang="en-US" sz="1800" b="1" dirty="0">
              <a:effectLst>
                <a:outerShdw blurRad="38100" dist="38100" dir="2700000" algn="tl">
                  <a:srgbClr val="000000">
                    <a:alpha val="43137"/>
                  </a:srgbClr>
                </a:outerShdw>
              </a:effectLst>
              <a:latin typeface="Book Antiqua" panose="02040602050305030304" pitchFamily="18" charset="0"/>
            </a:endParaRPr>
          </a:p>
        </p:txBody>
      </p:sp>
      <p:sp>
        <p:nvSpPr>
          <p:cNvPr id="118787" name="Rectangle 3">
            <a:extLst>
              <a:ext uri="{FF2B5EF4-FFF2-40B4-BE49-F238E27FC236}">
                <a16:creationId xmlns:a16="http://schemas.microsoft.com/office/drawing/2014/main" id="{A439E01D-10F6-4467-9F24-09449A159BEA}"/>
              </a:ext>
            </a:extLst>
          </p:cNvPr>
          <p:cNvSpPr>
            <a:spLocks noGrp="1" noChangeArrowheads="1"/>
          </p:cNvSpPr>
          <p:nvPr>
            <p:ph type="body" sz="half" idx="1"/>
          </p:nvPr>
        </p:nvSpPr>
        <p:spPr>
          <a:xfrm>
            <a:off x="590550" y="1154998"/>
            <a:ext cx="7962900" cy="3872473"/>
          </a:xfrm>
        </p:spPr>
        <p:txBody>
          <a:bodyPr>
            <a:normAutofit/>
          </a:bodyPr>
          <a:lstStyle/>
          <a:p>
            <a:pPr marL="0">
              <a:spcBef>
                <a:spcPts val="0"/>
              </a:spcBef>
            </a:pPr>
            <a:r>
              <a:rPr lang="en-US" sz="1800" b="1" spc="-10" dirty="0">
                <a:solidFill>
                  <a:schemeClr val="bg1"/>
                </a:solidFill>
                <a:effectLst/>
                <a:latin typeface="Book Antiqua" panose="02040602050305030304" pitchFamily="18" charset="0"/>
                <a:ea typeface="Times New Roman" panose="02020603050405020304" pitchFamily="18" charset="0"/>
              </a:rPr>
              <a:t>1.</a:t>
            </a:r>
            <a:r>
              <a:rPr lang="en-US" sz="1800" b="1" spc="-10"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 The conduct must be a method of competition</a:t>
            </a:r>
            <a:endParaRPr lang="en-US" sz="1800" spc="-10"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0" indent="0">
              <a:spcBef>
                <a:spcPts val="0"/>
              </a:spcBef>
              <a:buNone/>
            </a:pPr>
            <a:r>
              <a:rPr lang="en-US" sz="1800" b="1" spc="-10" dirty="0">
                <a:solidFill>
                  <a:schemeClr val="bg1"/>
                </a:solidFill>
                <a:effectLst/>
                <a:latin typeface="Times New Roman" panose="02020603050405020304" pitchFamily="18" charset="0"/>
                <a:ea typeface="Times New Roman" panose="02020603050405020304" pitchFamily="18" charset="0"/>
              </a:rPr>
              <a:t>	</a:t>
            </a:r>
            <a:endParaRPr lang="en-US" sz="1800" b="1" spc="-10"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endParaRPr>
          </a:p>
          <a:p>
            <a:pPr marL="457200" fontAlgn="base">
              <a:lnSpc>
                <a:spcPts val="1380"/>
              </a:lnSpc>
              <a:spcBef>
                <a:spcPts val="600"/>
              </a:spcBef>
              <a:spcAft>
                <a:spcPts val="600"/>
              </a:spcAft>
            </a:pPr>
            <a:r>
              <a:rPr lang="en-US" sz="1800" b="1" dirty="0">
                <a:solidFill>
                  <a:schemeClr val="bg1"/>
                </a:solidFill>
                <a:latin typeface="Book Antiqua" panose="02040602050305030304" pitchFamily="18" charset="0"/>
                <a:ea typeface="Times New Roman" panose="02020603050405020304" pitchFamily="18" charset="0"/>
              </a:rPr>
              <a:t>Conduct must be a “</a:t>
            </a:r>
            <a:r>
              <a:rPr lang="en-US" sz="1800" b="1" spc="-5" dirty="0">
                <a:solidFill>
                  <a:schemeClr val="bg1"/>
                </a:solidFill>
                <a:latin typeface="Book Antiqua" panose="02040602050305030304" pitchFamily="18" charset="0"/>
                <a:ea typeface="Times New Roman" panose="02020603050405020304" pitchFamily="18" charset="0"/>
              </a:rPr>
              <a:t>method of competition” to violate Section 5. A method of</a:t>
            </a:r>
            <a:r>
              <a:rPr lang="en-US" sz="1800" b="1" dirty="0">
                <a:solidFill>
                  <a:schemeClr val="bg1"/>
                </a:solidFill>
                <a:latin typeface="Book Antiqua" panose="02040602050305030304" pitchFamily="18" charset="0"/>
                <a:ea typeface="Times New Roman" panose="02020603050405020304" pitchFamily="18" charset="0"/>
              </a:rPr>
              <a:t> </a:t>
            </a:r>
            <a:r>
              <a:rPr lang="en-US" sz="1800" b="1" spc="-10" dirty="0">
                <a:solidFill>
                  <a:schemeClr val="bg1"/>
                </a:solidFill>
                <a:latin typeface="Book Antiqua" panose="02040602050305030304" pitchFamily="18" charset="0"/>
                <a:ea typeface="Times New Roman" panose="02020603050405020304" pitchFamily="18" charset="0"/>
              </a:rPr>
              <a:t>competition is conduct undertaken by an actor in the marketplace—as opposed to merely a condition of the marketplace, not of the respondent’s making, such as high concentration or barriers to entry. The conduct must implicate competition, but the relationship can be indirect. </a:t>
            </a:r>
            <a:r>
              <a:rPr lang="en-US" sz="1800" b="1" spc="-5" dirty="0">
                <a:solidFill>
                  <a:schemeClr val="bg1"/>
                </a:solidFill>
                <a:latin typeface="Book Antiqua" panose="02040602050305030304" pitchFamily="18" charset="0"/>
                <a:ea typeface="Times New Roman" panose="02020603050405020304" pitchFamily="18" charset="0"/>
              </a:rPr>
              <a:t>For</a:t>
            </a:r>
            <a:r>
              <a:rPr lang="en-US" sz="1800" b="1" spc="-5" dirty="0">
                <a:solidFill>
                  <a:srgbClr val="000000"/>
                </a:solidFill>
                <a:latin typeface="Book Antiqua" panose="02040602050305030304" pitchFamily="18" charset="0"/>
                <a:ea typeface="Times New Roman" panose="02020603050405020304" pitchFamily="18" charset="0"/>
              </a:rPr>
              <a:t> </a:t>
            </a:r>
            <a:r>
              <a:rPr lang="en-US" sz="1800" b="1" spc="-5" dirty="0">
                <a:solidFill>
                  <a:schemeClr val="bg1"/>
                </a:solidFill>
                <a:latin typeface="Book Antiqua" panose="02040602050305030304" pitchFamily="18" charset="0"/>
                <a:ea typeface="Times New Roman" panose="02020603050405020304" pitchFamily="18" charset="0"/>
              </a:rPr>
              <a:t>example,</a:t>
            </a:r>
            <a:r>
              <a:rPr lang="en-US" sz="1800" b="1" spc="-5" dirty="0">
                <a:solidFill>
                  <a:srgbClr val="000000"/>
                </a:solidFill>
                <a:latin typeface="Book Antiqua" panose="02040602050305030304" pitchFamily="18" charset="0"/>
                <a:ea typeface="Times New Roman" panose="02020603050405020304" pitchFamily="18" charset="0"/>
              </a:rPr>
              <a:t> </a:t>
            </a:r>
            <a:r>
              <a:rPr lang="en-US" sz="1800" b="1" spc="-5" dirty="0">
                <a:solidFill>
                  <a:schemeClr val="bg1"/>
                </a:solidFill>
                <a:latin typeface="Book Antiqua" panose="02040602050305030304" pitchFamily="18" charset="0"/>
                <a:ea typeface="Times New Roman" panose="02020603050405020304" pitchFamily="18" charset="0"/>
              </a:rPr>
              <a:t>misuse of regulatory processes that can create or exploit impediments to </a:t>
            </a:r>
            <a:r>
              <a:rPr lang="en-US" sz="1800" b="1" dirty="0">
                <a:solidFill>
                  <a:schemeClr val="bg1"/>
                </a:solidFill>
                <a:latin typeface="Book Antiqua" panose="02040602050305030304" pitchFamily="18" charset="0"/>
                <a:ea typeface="Times New Roman" panose="02020603050405020304" pitchFamily="18" charset="0"/>
              </a:rPr>
              <a:t>competition (such as those related to licensing, patents, or standard setting) constitutes a method of competition. </a:t>
            </a:r>
            <a:r>
              <a:rPr lang="en-US" sz="1800" b="1" spc="-10" dirty="0">
                <a:solidFill>
                  <a:schemeClr val="bg1"/>
                </a:solidFill>
                <a:latin typeface="Book Antiqua" panose="02040602050305030304" pitchFamily="18" charset="0"/>
                <a:ea typeface="Times New Roman" panose="02020603050405020304" pitchFamily="18" charset="0"/>
              </a:rPr>
              <a:t>Conversely, violations of generally applicable laws by themselves, such as </a:t>
            </a:r>
            <a:r>
              <a:rPr lang="en-US" sz="1800" b="1" dirty="0">
                <a:solidFill>
                  <a:schemeClr val="bg1"/>
                </a:solidFill>
                <a:latin typeface="Book Antiqua" panose="02040602050305030304" pitchFamily="18" charset="0"/>
                <a:ea typeface="Times New Roman" panose="02020603050405020304" pitchFamily="18" charset="0"/>
              </a:rPr>
              <a:t>environmental or tax laws, that merely give an actor a cost advantage would be unlikely to constitute a method of competition.</a:t>
            </a:r>
            <a:endParaRPr lang="en-US" sz="1800" b="1" dirty="0">
              <a:solidFill>
                <a:schemeClr val="bg1"/>
              </a:solidFill>
              <a:latin typeface="Book Antiqua" panose="02040602050305030304" pitchFamily="18" charset="0"/>
              <a:ea typeface="PMingLiU"/>
            </a:endParaRPr>
          </a:p>
          <a:p>
            <a:pPr marL="0" marR="0">
              <a:spcBef>
                <a:spcPts val="0"/>
              </a:spcBef>
              <a:spcAft>
                <a:spcPts val="0"/>
              </a:spcAft>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p:txBody>
      </p:sp>
      <p:pic>
        <p:nvPicPr>
          <p:cNvPr id="14341" name="Picture 4" descr="MPj03874710000[1]">
            <a:extLst>
              <a:ext uri="{FF2B5EF4-FFF2-40B4-BE49-F238E27FC236}">
                <a16:creationId xmlns:a16="http://schemas.microsoft.com/office/drawing/2014/main" id="{CB7EC919-E3BC-46FE-91B8-AB1FEEDCD0C0}"/>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5643749" y="1200151"/>
            <a:ext cx="1171202" cy="16418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A9375BDF-973F-4DBF-9A08-166845099437}"/>
              </a:ext>
            </a:extLst>
          </p:cNvPr>
          <p:cNvSpPr>
            <a:spLocks noGrp="1"/>
          </p:cNvSpPr>
          <p:nvPr>
            <p:ph type="ftr" sz="quarter" idx="11"/>
          </p:nvPr>
        </p:nvSpPr>
        <p:spPr>
          <a:xfrm>
            <a:off x="200679" y="4730539"/>
            <a:ext cx="1732824" cy="204601"/>
          </a:xfrm>
        </p:spPr>
        <p:txBody>
          <a:bodyPr/>
          <a:lstStyle/>
          <a:p>
            <a:pPr>
              <a:defRPr/>
            </a:pPr>
            <a:endParaRPr lang="en-US" sz="900" dirty="0"/>
          </a:p>
        </p:txBody>
      </p:sp>
      <p:sp>
        <p:nvSpPr>
          <p:cNvPr id="14338" name="Slide Number Placeholder 7">
            <a:extLst>
              <a:ext uri="{FF2B5EF4-FFF2-40B4-BE49-F238E27FC236}">
                <a16:creationId xmlns:a16="http://schemas.microsoft.com/office/drawing/2014/main" id="{01019E8A-C267-4788-ACC3-1A42045D21F4}"/>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Book Antiqua" panose="02040602050305030304" pitchFamily="18"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Book Antiqua" panose="02040602050305030304" pitchFamily="18"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Book Antiqua" panose="02040602050305030304" pitchFamily="18"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9pPr>
          </a:lstStyle>
          <a:p>
            <a:pPr>
              <a:spcBef>
                <a:spcPct val="0"/>
              </a:spcBef>
              <a:buClrTx/>
              <a:buSzTx/>
              <a:buFontTx/>
              <a:buNone/>
            </a:pPr>
            <a:fld id="{107CE9DA-D365-432F-9795-9586E9E060F3}" type="slidenum">
              <a:rPr lang="en-US" altLang="en-US" sz="750">
                <a:latin typeface="Arial" panose="020B0604020202020204" pitchFamily="34" charset="0"/>
              </a:rPr>
              <a:pPr>
                <a:spcBef>
                  <a:spcPct val="0"/>
                </a:spcBef>
                <a:buClrTx/>
                <a:buSzTx/>
                <a:buFontTx/>
                <a:buNone/>
              </a:pPr>
              <a:t>11</a:t>
            </a:fld>
            <a:endParaRPr lang="en-US" altLang="en-US" sz="750" dirty="0">
              <a:latin typeface="Arial" panose="020B0604020202020204" pitchFamily="34" charset="0"/>
            </a:endParaRPr>
          </a:p>
        </p:txBody>
      </p:sp>
      <p:pic>
        <p:nvPicPr>
          <p:cNvPr id="7" name="Picture 4" descr="MPj03874710000[1]">
            <a:extLst>
              <a:ext uri="{FF2B5EF4-FFF2-40B4-BE49-F238E27FC236}">
                <a16:creationId xmlns:a16="http://schemas.microsoft.com/office/drawing/2014/main" id="{78414F7F-ACA8-4EE3-9AC5-98B77B9D8F3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6000999" y="1257300"/>
            <a:ext cx="1561602" cy="2532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MPj03874710000[1]">
            <a:extLst>
              <a:ext uri="{FF2B5EF4-FFF2-40B4-BE49-F238E27FC236}">
                <a16:creationId xmlns:a16="http://schemas.microsoft.com/office/drawing/2014/main" id="{FCC3C1EB-C2C9-47C5-B38E-2A590E7299A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6000999" y="1600200"/>
            <a:ext cx="1561602"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a:extLst>
              <a:ext uri="{FF2B5EF4-FFF2-40B4-BE49-F238E27FC236}">
                <a16:creationId xmlns:a16="http://schemas.microsoft.com/office/drawing/2014/main" id="{CE10B6DA-1391-4EF2-8A96-F16529CFFA93}"/>
              </a:ext>
            </a:extLst>
          </p:cNvPr>
          <p:cNvSpPr txBox="1"/>
          <p:nvPr/>
        </p:nvSpPr>
        <p:spPr>
          <a:xfrm>
            <a:off x="8553450" y="4750475"/>
            <a:ext cx="311150" cy="230832"/>
          </a:xfrm>
          <a:prstGeom prst="rect">
            <a:avLst/>
          </a:prstGeom>
          <a:noFill/>
        </p:spPr>
        <p:txBody>
          <a:bodyPr wrap="square" rtlCol="0">
            <a:spAutoFit/>
          </a:bodyPr>
          <a:lstStyle/>
          <a:p>
            <a:r>
              <a:rPr lang="en-US" sz="900" dirty="0">
                <a:solidFill>
                  <a:schemeClr val="bg1"/>
                </a:solidFill>
              </a:rPr>
              <a:t>11</a:t>
            </a:r>
          </a:p>
        </p:txBody>
      </p:sp>
      <p:sp>
        <p:nvSpPr>
          <p:cNvPr id="3" name="Rectangle 1">
            <a:extLst>
              <a:ext uri="{FF2B5EF4-FFF2-40B4-BE49-F238E27FC236}">
                <a16:creationId xmlns:a16="http://schemas.microsoft.com/office/drawing/2014/main" id="{69289C76-AA32-4140-804C-EA48ED99E572}"/>
              </a:ext>
            </a:extLst>
          </p:cNvPr>
          <p:cNvSpPr>
            <a:spLocks noChangeArrowheads="1"/>
          </p:cNvSpPr>
          <p:nvPr/>
        </p:nvSpPr>
        <p:spPr bwMode="auto">
          <a:xfrm>
            <a:off x="266700" y="47265"/>
            <a:ext cx="40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
        <p:nvSpPr>
          <p:cNvPr id="5" name="Rectangle 2">
            <a:extLst>
              <a:ext uri="{FF2B5EF4-FFF2-40B4-BE49-F238E27FC236}">
                <a16:creationId xmlns:a16="http://schemas.microsoft.com/office/drawing/2014/main" id="{100BCEB3-DA8C-41F5-AC6E-71EC9FB1A4C2}"/>
              </a:ext>
            </a:extLst>
          </p:cNvPr>
          <p:cNvSpPr>
            <a:spLocks noChangeArrowheads="1"/>
          </p:cNvSpPr>
          <p:nvPr/>
        </p:nvSpPr>
        <p:spPr bwMode="auto">
          <a:xfrm>
            <a:off x="500062" y="20836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 name="Object 5">
            <a:extLst>
              <a:ext uri="{FF2B5EF4-FFF2-40B4-BE49-F238E27FC236}">
                <a16:creationId xmlns:a16="http://schemas.microsoft.com/office/drawing/2014/main" id="{6EA007E1-ED8E-4927-9645-FB933890EBAF}"/>
              </a:ext>
            </a:extLst>
          </p:cNvPr>
          <p:cNvGraphicFramePr>
            <a:graphicFrameLocks noChangeAspect="1"/>
          </p:cNvGraphicFramePr>
          <p:nvPr>
            <p:extLst>
              <p:ext uri="{D42A27DB-BD31-4B8C-83A1-F6EECF244321}">
                <p14:modId xmlns:p14="http://schemas.microsoft.com/office/powerpoint/2010/main" val="2348960340"/>
              </p:ext>
            </p:extLst>
          </p:nvPr>
        </p:nvGraphicFramePr>
        <p:xfrm>
          <a:off x="2523506" y="4241800"/>
          <a:ext cx="967839" cy="443016"/>
        </p:xfrm>
        <a:graphic>
          <a:graphicData uri="http://schemas.openxmlformats.org/presentationml/2006/ole">
            <mc:AlternateContent xmlns:mc="http://schemas.openxmlformats.org/markup-compatibility/2006">
              <mc:Choice xmlns:v="urn:schemas-microsoft-com:vml" Requires="v">
                <p:oleObj spid="_x0000_s1089" name="PDF Document" showAsIcon="1" r:id="rId5" imgW="978316" imgH="633753" progId="PowerPDF.Document">
                  <p:embed/>
                </p:oleObj>
              </mc:Choice>
              <mc:Fallback>
                <p:oleObj name="PDF Document" showAsIcon="1" r:id="rId5" imgW="978316" imgH="633753" progId="PowerPDF.Document">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3506" y="4241800"/>
                        <a:ext cx="967839" cy="443016"/>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C5C0326A-3D10-4A54-9EF8-AC0C54000235}"/>
              </a:ext>
            </a:extLst>
          </p:cNvPr>
          <p:cNvGraphicFramePr>
            <a:graphicFrameLocks noChangeAspect="1"/>
          </p:cNvGraphicFramePr>
          <p:nvPr>
            <p:extLst>
              <p:ext uri="{D42A27DB-BD31-4B8C-83A1-F6EECF244321}">
                <p14:modId xmlns:p14="http://schemas.microsoft.com/office/powerpoint/2010/main" val="2300347718"/>
              </p:ext>
            </p:extLst>
          </p:nvPr>
        </p:nvGraphicFramePr>
        <p:xfrm>
          <a:off x="5854535" y="4191990"/>
          <a:ext cx="469075" cy="538549"/>
        </p:xfrm>
        <a:graphic>
          <a:graphicData uri="http://schemas.openxmlformats.org/presentationml/2006/ole">
            <mc:AlternateContent xmlns:mc="http://schemas.openxmlformats.org/markup-compatibility/2006">
              <mc:Choice xmlns:v="urn:schemas-microsoft-com:vml" Requires="v">
                <p:oleObj spid="_x0000_s1090" name="PDF Document" r:id="rId7" imgW="5829120" imgH="7543800" progId="PowerPDF.Document">
                  <p:embed/>
                </p:oleObj>
              </mc:Choice>
              <mc:Fallback>
                <p:oleObj name="PDF Document" r:id="rId7" imgW="5829120" imgH="7543800" progId="PowerPDF.Document">
                  <p:embed/>
                  <p:pic>
                    <p:nvPicPr>
                      <p:cNvPr id="0" name=""/>
                      <p:cNvPicPr/>
                      <p:nvPr/>
                    </p:nvPicPr>
                    <p:blipFill>
                      <a:blip r:embed="rId8"/>
                      <a:stretch>
                        <a:fillRect/>
                      </a:stretch>
                    </p:blipFill>
                    <p:spPr>
                      <a:xfrm>
                        <a:off x="5854535" y="4191990"/>
                        <a:ext cx="469075" cy="538549"/>
                      </a:xfrm>
                      <a:prstGeom prst="rect">
                        <a:avLst/>
                      </a:prstGeom>
                    </p:spPr>
                  </p:pic>
                </p:oleObj>
              </mc:Fallback>
            </mc:AlternateContent>
          </a:graphicData>
        </a:graphic>
      </p:graphicFrame>
    </p:spTree>
    <p:extLst>
      <p:ext uri="{BB962C8B-B14F-4D97-AF65-F5344CB8AC3E}">
        <p14:creationId xmlns:p14="http://schemas.microsoft.com/office/powerpoint/2010/main" val="3767196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33343"/>
        </a:solidFill>
        <a:effectLst/>
      </p:bgPr>
    </p:bg>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EFF76915-8CB5-4349-9E2F-08D0B0EED802}"/>
              </a:ext>
            </a:extLst>
          </p:cNvPr>
          <p:cNvSpPr>
            <a:spLocks noGrp="1" noChangeArrowheads="1"/>
          </p:cNvSpPr>
          <p:nvPr>
            <p:ph type="title"/>
          </p:nvPr>
        </p:nvSpPr>
        <p:spPr>
          <a:xfrm>
            <a:off x="914400" y="208360"/>
            <a:ext cx="7772400" cy="731440"/>
          </a:xfrm>
        </p:spPr>
        <p:txBody>
          <a:bodyPr>
            <a:noAutofit/>
          </a:bodyPr>
          <a:lstStyle/>
          <a:p>
            <a:pPr eaLnBrk="1" hangingPunct="1"/>
            <a:r>
              <a:rPr lang="en-US" altLang="en-US" sz="1800" b="1" dirty="0">
                <a:latin typeface="Book Antiqua" panose="02040602050305030304" pitchFamily="18" charset="0"/>
              </a:rPr>
              <a:t>FTC Issues </a:t>
            </a:r>
            <a:r>
              <a:rPr lang="en-US" sz="1800" b="1" spc="-5" dirty="0">
                <a:latin typeface="Book Antiqua" panose="02040602050305030304" pitchFamily="18" charset="0"/>
                <a:ea typeface="Times New Roman" panose="02020603050405020304" pitchFamily="18" charset="0"/>
              </a:rPr>
              <a:t>Policy Statement Regarding the Scope of Unfair Methods of Competition </a:t>
            </a:r>
            <a:r>
              <a:rPr lang="en-US" sz="1800" b="1" spc="-5" dirty="0">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Under Section 5 of the FTC Act </a:t>
            </a:r>
            <a:r>
              <a:rPr lang="en-US" sz="1800" b="1" spc="-5" dirty="0">
                <a:latin typeface="Book Antiqua" panose="02040602050305030304" pitchFamily="18" charset="0"/>
                <a:ea typeface="Times New Roman" panose="02020603050405020304" pitchFamily="18" charset="0"/>
              </a:rPr>
              <a:t>– November 10, 2022</a:t>
            </a:r>
            <a:endParaRPr lang="en-US" altLang="en-US" sz="1800" b="1" dirty="0">
              <a:latin typeface="Book Antiqua" panose="02040602050305030304" pitchFamily="18" charset="0"/>
            </a:endParaRPr>
          </a:p>
        </p:txBody>
      </p:sp>
      <p:sp>
        <p:nvSpPr>
          <p:cNvPr id="118787" name="Rectangle 3">
            <a:extLst>
              <a:ext uri="{FF2B5EF4-FFF2-40B4-BE49-F238E27FC236}">
                <a16:creationId xmlns:a16="http://schemas.microsoft.com/office/drawing/2014/main" id="{A439E01D-10F6-4467-9F24-09449A159BEA}"/>
              </a:ext>
            </a:extLst>
          </p:cNvPr>
          <p:cNvSpPr>
            <a:spLocks noGrp="1" noChangeArrowheads="1"/>
          </p:cNvSpPr>
          <p:nvPr>
            <p:ph type="body" sz="half" idx="1"/>
          </p:nvPr>
        </p:nvSpPr>
        <p:spPr>
          <a:xfrm>
            <a:off x="533400" y="1149350"/>
            <a:ext cx="7962900" cy="3785790"/>
          </a:xfrm>
        </p:spPr>
        <p:txBody>
          <a:bodyPr>
            <a:normAutofit/>
          </a:bodyPr>
          <a:lstStyle/>
          <a:p>
            <a:pPr marL="0">
              <a:spcBef>
                <a:spcPts val="0"/>
              </a:spcBef>
            </a:pPr>
            <a:r>
              <a:rPr lang="en-US" sz="1800" b="1" spc="-10" dirty="0">
                <a:solidFill>
                  <a:schemeClr val="bg1"/>
                </a:solidFill>
                <a:effectLst/>
                <a:latin typeface="Book Antiqua" panose="02040602050305030304" pitchFamily="18" charset="0"/>
                <a:ea typeface="Times New Roman" panose="02020603050405020304" pitchFamily="18" charset="0"/>
              </a:rPr>
              <a:t>2.</a:t>
            </a:r>
            <a:r>
              <a:rPr lang="en-US" sz="1800" b="1" spc="-10"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 That is unfair</a:t>
            </a:r>
            <a:endParaRPr lang="en-US" sz="1800" spc="-10"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0" indent="0">
              <a:spcBef>
                <a:spcPts val="0"/>
              </a:spcBef>
              <a:buNone/>
            </a:pPr>
            <a:r>
              <a:rPr lang="en-US" sz="1800" b="1" spc="-10" dirty="0">
                <a:solidFill>
                  <a:schemeClr val="bg1"/>
                </a:solidFill>
                <a:effectLst/>
                <a:latin typeface="Times New Roman" panose="02020603050405020304" pitchFamily="18" charset="0"/>
                <a:ea typeface="Times New Roman" panose="02020603050405020304" pitchFamily="18" charset="0"/>
              </a:rPr>
              <a:t>	</a:t>
            </a:r>
            <a:endParaRPr lang="en-US" sz="1600" b="1" spc="-10"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endParaRPr>
          </a:p>
          <a:p>
            <a:pPr marL="457200" fontAlgn="base">
              <a:lnSpc>
                <a:spcPts val="1380"/>
              </a:lnSpc>
              <a:spcBef>
                <a:spcPts val="125"/>
              </a:spcBef>
            </a:pPr>
            <a:r>
              <a:rPr lang="en-US" sz="1600" b="1" spc="-5"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The method of competition must be unfair, meaning that the conduct goes beyond competition on the merits. Competition on the merits may include, for example, superior products or services, superior business acumen, truthful marketing and advertising practices,</a:t>
            </a:r>
            <a:r>
              <a:rPr lang="en-US" sz="1600" spc="-5" dirty="0">
                <a:solidFill>
                  <a:srgbClr val="000000"/>
                </a:solidFill>
                <a:effectLst/>
                <a:latin typeface="Times New Roman" panose="02020603050405020304" pitchFamily="18" charset="0"/>
                <a:ea typeface="Times New Roman" panose="02020603050405020304" pitchFamily="18" charset="0"/>
              </a:rPr>
              <a:t> </a:t>
            </a:r>
            <a:r>
              <a:rPr lang="en-US" sz="1600" b="1" spc="-5"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investment in research and development that leads to innovative outputs, or attracting employees </a:t>
            </a:r>
            <a:r>
              <a:rPr lang="en-US" sz="1600" b="1" spc="-10"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and workers through the offering of better employment terms.</a:t>
            </a:r>
          </a:p>
          <a:p>
            <a:pPr marL="457200" fontAlgn="base">
              <a:lnSpc>
                <a:spcPts val="1380"/>
              </a:lnSpc>
              <a:spcBef>
                <a:spcPts val="125"/>
              </a:spcBef>
            </a:pPr>
            <a:endParaRPr lang="en-US" sz="1600" b="1" spc="-10"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0" marR="0" fontAlgn="base">
              <a:lnSpc>
                <a:spcPts val="1385"/>
              </a:lnSpc>
              <a:spcBef>
                <a:spcPts val="120"/>
              </a:spcBef>
              <a:spcAft>
                <a:spcPts val="0"/>
              </a:spcAft>
            </a:pPr>
            <a:r>
              <a:rPr lang="en-US" sz="1600" b="1" spc="-5"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  There are two key criteria to consider when evaluating whether conduct goes 	beyond </a:t>
            </a: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competition on the merits. First, the conduct may be coercive, 	exploitative, collusive, abusive, </a:t>
            </a:r>
            <a:r>
              <a:rPr lang="en-US" sz="1600" b="1" spc="-10"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deceptive, predatory, or involve the use of 	economic power of a similar nature. </a:t>
            </a: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It may also be </a:t>
            </a:r>
            <a:r>
              <a:rPr lang="en-US" sz="1600" b="1" spc="-5"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otherwise restrictive or 	exclusionary, depending on the circumstances, as discussed below. </a:t>
            </a: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Second, the 	conduct must tend to negatively affect competitive conditions. </a:t>
            </a:r>
            <a:r>
              <a:rPr lang="en-US" sz="1600" b="1" spc="-25"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This may 	include, </a:t>
            </a:r>
            <a:r>
              <a:rPr lang="en-US" sz="1600" b="1" spc="-5"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for example, conduct that tends to foreclose or impair the 	opportunities of market participants, </a:t>
            </a: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reduce competition between rivals, limit 	choice, or otherwise harm consumers.</a:t>
            </a: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800" dirty="0">
              <a:effectLst/>
              <a:latin typeface="Times New Roman" panose="02020603050405020304" pitchFamily="18" charset="0"/>
              <a:ea typeface="PMingLiU"/>
            </a:endParaRPr>
          </a:p>
          <a:p>
            <a:pPr marL="457200" fontAlgn="base">
              <a:lnSpc>
                <a:spcPts val="1380"/>
              </a:lnSpc>
              <a:spcBef>
                <a:spcPts val="125"/>
              </a:spcBef>
            </a:pPr>
            <a:endParaRPr lang="en-US" sz="1800" dirty="0">
              <a:effectLst/>
              <a:latin typeface="Times New Roman" panose="02020603050405020304" pitchFamily="18" charset="0"/>
              <a:ea typeface="PMingLiU"/>
            </a:endParaRPr>
          </a:p>
          <a:p>
            <a:pPr marL="457200" fontAlgn="base">
              <a:lnSpc>
                <a:spcPts val="1380"/>
              </a:lnSpc>
              <a:spcBef>
                <a:spcPts val="125"/>
              </a:spcBef>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800" dirty="0">
              <a:effectLst/>
              <a:latin typeface="Times New Roman" panose="02020603050405020304" pitchFamily="18" charset="0"/>
              <a:ea typeface="PMingLiU"/>
            </a:endParaRPr>
          </a:p>
          <a:p>
            <a:pPr marL="457200" fontAlgn="base">
              <a:lnSpc>
                <a:spcPts val="1380"/>
              </a:lnSpc>
              <a:spcBef>
                <a:spcPts val="125"/>
              </a:spcBef>
            </a:pPr>
            <a:endParaRPr lang="en-US" sz="18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800" dirty="0">
              <a:effectLst/>
              <a:latin typeface="Times New Roman" panose="02020603050405020304" pitchFamily="18" charset="0"/>
              <a:ea typeface="PMingLiU"/>
            </a:endParaRPr>
          </a:p>
          <a:p>
            <a:pPr marL="457200" marR="0" fontAlgn="base">
              <a:lnSpc>
                <a:spcPts val="1380"/>
              </a:lnSpc>
              <a:spcBef>
                <a:spcPts val="125"/>
              </a:spcBef>
              <a:spcAft>
                <a:spcPts val="0"/>
              </a:spcAft>
            </a:pPr>
            <a:endParaRPr lang="en-US" sz="1400"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0" marR="0">
              <a:spcBef>
                <a:spcPts val="0"/>
              </a:spcBef>
              <a:spcAft>
                <a:spcPts val="0"/>
              </a:spcAft>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p:txBody>
      </p:sp>
      <p:pic>
        <p:nvPicPr>
          <p:cNvPr id="14341" name="Picture 4" descr="MPj03874710000[1]">
            <a:extLst>
              <a:ext uri="{FF2B5EF4-FFF2-40B4-BE49-F238E27FC236}">
                <a16:creationId xmlns:a16="http://schemas.microsoft.com/office/drawing/2014/main" id="{CB7EC919-E3BC-46FE-91B8-AB1FEEDCD0C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5643749" y="1200151"/>
            <a:ext cx="1171202" cy="16418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A9375BDF-973F-4DBF-9A08-166845099437}"/>
              </a:ext>
            </a:extLst>
          </p:cNvPr>
          <p:cNvSpPr>
            <a:spLocks noGrp="1"/>
          </p:cNvSpPr>
          <p:nvPr>
            <p:ph type="ftr" sz="quarter" idx="11"/>
          </p:nvPr>
        </p:nvSpPr>
        <p:spPr>
          <a:xfrm>
            <a:off x="200679" y="4730539"/>
            <a:ext cx="1732824" cy="204601"/>
          </a:xfrm>
        </p:spPr>
        <p:txBody>
          <a:bodyPr/>
          <a:lstStyle/>
          <a:p>
            <a:pPr>
              <a:defRPr/>
            </a:pPr>
            <a:endParaRPr lang="en-US" sz="900" dirty="0"/>
          </a:p>
        </p:txBody>
      </p:sp>
      <p:sp>
        <p:nvSpPr>
          <p:cNvPr id="14338" name="Slide Number Placeholder 7">
            <a:extLst>
              <a:ext uri="{FF2B5EF4-FFF2-40B4-BE49-F238E27FC236}">
                <a16:creationId xmlns:a16="http://schemas.microsoft.com/office/drawing/2014/main" id="{01019E8A-C267-4788-ACC3-1A42045D21F4}"/>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Book Antiqua" panose="02040602050305030304" pitchFamily="18"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Book Antiqua" panose="02040602050305030304" pitchFamily="18"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Book Antiqua" panose="02040602050305030304" pitchFamily="18"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9pPr>
          </a:lstStyle>
          <a:p>
            <a:pPr>
              <a:spcBef>
                <a:spcPct val="0"/>
              </a:spcBef>
              <a:buClrTx/>
              <a:buSzTx/>
              <a:buFontTx/>
              <a:buNone/>
            </a:pPr>
            <a:fld id="{107CE9DA-D365-432F-9795-9586E9E060F3}" type="slidenum">
              <a:rPr lang="en-US" altLang="en-US" sz="750">
                <a:latin typeface="Arial" panose="020B0604020202020204" pitchFamily="34" charset="0"/>
              </a:rPr>
              <a:pPr>
                <a:spcBef>
                  <a:spcPct val="0"/>
                </a:spcBef>
                <a:buClrTx/>
                <a:buSzTx/>
                <a:buFontTx/>
                <a:buNone/>
              </a:pPr>
              <a:t>12</a:t>
            </a:fld>
            <a:endParaRPr lang="en-US" altLang="en-US" sz="750" dirty="0">
              <a:latin typeface="Arial" panose="020B0604020202020204" pitchFamily="34" charset="0"/>
            </a:endParaRPr>
          </a:p>
        </p:txBody>
      </p:sp>
      <p:pic>
        <p:nvPicPr>
          <p:cNvPr id="7" name="Picture 4" descr="MPj03874710000[1]">
            <a:extLst>
              <a:ext uri="{FF2B5EF4-FFF2-40B4-BE49-F238E27FC236}">
                <a16:creationId xmlns:a16="http://schemas.microsoft.com/office/drawing/2014/main" id="{78414F7F-ACA8-4EE3-9AC5-98B77B9D8F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000999" y="1257300"/>
            <a:ext cx="1561602" cy="2532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MPj03874710000[1]">
            <a:extLst>
              <a:ext uri="{FF2B5EF4-FFF2-40B4-BE49-F238E27FC236}">
                <a16:creationId xmlns:a16="http://schemas.microsoft.com/office/drawing/2014/main" id="{FCC3C1EB-C2C9-47C5-B38E-2A590E7299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000999" y="1600200"/>
            <a:ext cx="1561602"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a:extLst>
              <a:ext uri="{FF2B5EF4-FFF2-40B4-BE49-F238E27FC236}">
                <a16:creationId xmlns:a16="http://schemas.microsoft.com/office/drawing/2014/main" id="{CE10B6DA-1391-4EF2-8A96-F16529CFFA93}"/>
              </a:ext>
            </a:extLst>
          </p:cNvPr>
          <p:cNvSpPr txBox="1"/>
          <p:nvPr/>
        </p:nvSpPr>
        <p:spPr>
          <a:xfrm>
            <a:off x="8496300" y="4832839"/>
            <a:ext cx="381000" cy="230832"/>
          </a:xfrm>
          <a:prstGeom prst="rect">
            <a:avLst/>
          </a:prstGeom>
          <a:noFill/>
        </p:spPr>
        <p:txBody>
          <a:bodyPr wrap="square" rtlCol="0">
            <a:spAutoFit/>
          </a:bodyPr>
          <a:lstStyle/>
          <a:p>
            <a:r>
              <a:rPr lang="en-US" sz="900" b="1" dirty="0">
                <a:solidFill>
                  <a:schemeClr val="bg1"/>
                </a:solidFill>
                <a:effectLst>
                  <a:outerShdw blurRad="38100" dist="38100" dir="2700000" algn="tl">
                    <a:srgbClr val="000000">
                      <a:alpha val="43137"/>
                    </a:srgbClr>
                  </a:outerShdw>
                </a:effectLst>
              </a:rPr>
              <a:t>12</a:t>
            </a:r>
          </a:p>
        </p:txBody>
      </p:sp>
      <p:sp>
        <p:nvSpPr>
          <p:cNvPr id="3" name="Rectangle 1">
            <a:extLst>
              <a:ext uri="{FF2B5EF4-FFF2-40B4-BE49-F238E27FC236}">
                <a16:creationId xmlns:a16="http://schemas.microsoft.com/office/drawing/2014/main" id="{69289C76-AA32-4140-804C-EA48ED99E572}"/>
              </a:ext>
            </a:extLst>
          </p:cNvPr>
          <p:cNvSpPr>
            <a:spLocks noChangeArrowheads="1"/>
          </p:cNvSpPr>
          <p:nvPr/>
        </p:nvSpPr>
        <p:spPr bwMode="auto">
          <a:xfrm>
            <a:off x="266700" y="47265"/>
            <a:ext cx="40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217415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33343"/>
        </a:solidFill>
        <a:effectLst/>
      </p:bgPr>
    </p:bg>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EFF76915-8CB5-4349-9E2F-08D0B0EED802}"/>
              </a:ext>
            </a:extLst>
          </p:cNvPr>
          <p:cNvSpPr>
            <a:spLocks noGrp="1" noChangeArrowheads="1"/>
          </p:cNvSpPr>
          <p:nvPr>
            <p:ph type="title"/>
          </p:nvPr>
        </p:nvSpPr>
        <p:spPr>
          <a:xfrm>
            <a:off x="914400" y="208360"/>
            <a:ext cx="7772400" cy="731440"/>
          </a:xfrm>
        </p:spPr>
        <p:txBody>
          <a:bodyPr>
            <a:noAutofit/>
          </a:bodyPr>
          <a:lstStyle/>
          <a:p>
            <a:pPr eaLnBrk="1" hangingPunct="1"/>
            <a:r>
              <a:rPr lang="en-US" altLang="en-US" sz="1800" b="1" dirty="0">
                <a:latin typeface="Book Antiqua" panose="02040602050305030304" pitchFamily="18" charset="0"/>
              </a:rPr>
              <a:t>FTC Issues </a:t>
            </a:r>
            <a:r>
              <a:rPr lang="en-US" sz="1800" b="1" spc="-5" dirty="0">
                <a:latin typeface="Book Antiqua" panose="02040602050305030304" pitchFamily="18" charset="0"/>
                <a:ea typeface="Times New Roman" panose="02020603050405020304" pitchFamily="18" charset="0"/>
              </a:rPr>
              <a:t>Policy Statement Regarding the Scope of Unfair Methods of Competition </a:t>
            </a:r>
            <a:r>
              <a:rPr lang="en-US" sz="1800" b="1" spc="-5" dirty="0">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Under Section 5 of the FTC Act </a:t>
            </a:r>
            <a:r>
              <a:rPr lang="en-US" sz="1800" b="1" spc="-5" dirty="0">
                <a:latin typeface="Book Antiqua" panose="02040602050305030304" pitchFamily="18" charset="0"/>
                <a:ea typeface="Times New Roman" panose="02020603050405020304" pitchFamily="18" charset="0"/>
              </a:rPr>
              <a:t>– November 10, 2022</a:t>
            </a:r>
            <a:endParaRPr lang="en-US" altLang="en-US" sz="1800" b="1" dirty="0">
              <a:latin typeface="Book Antiqua" panose="02040602050305030304" pitchFamily="18" charset="0"/>
            </a:endParaRPr>
          </a:p>
        </p:txBody>
      </p:sp>
      <p:sp>
        <p:nvSpPr>
          <p:cNvPr id="118787" name="Rectangle 3">
            <a:extLst>
              <a:ext uri="{FF2B5EF4-FFF2-40B4-BE49-F238E27FC236}">
                <a16:creationId xmlns:a16="http://schemas.microsoft.com/office/drawing/2014/main" id="{A439E01D-10F6-4467-9F24-09449A159BEA}"/>
              </a:ext>
            </a:extLst>
          </p:cNvPr>
          <p:cNvSpPr>
            <a:spLocks noGrp="1" noChangeArrowheads="1"/>
          </p:cNvSpPr>
          <p:nvPr>
            <p:ph type="body" sz="half" idx="1"/>
          </p:nvPr>
        </p:nvSpPr>
        <p:spPr>
          <a:xfrm>
            <a:off x="533400" y="939801"/>
            <a:ext cx="7962900" cy="3673764"/>
          </a:xfrm>
        </p:spPr>
        <p:txBody>
          <a:bodyPr>
            <a:normAutofit lnSpcReduction="10000"/>
          </a:bodyPr>
          <a:lstStyle/>
          <a:p>
            <a:pPr marL="0">
              <a:spcBef>
                <a:spcPts val="0"/>
              </a:spcBef>
            </a:pPr>
            <a:r>
              <a:rPr lang="en-US" sz="1800" b="1" spc="-10" dirty="0">
                <a:solidFill>
                  <a:schemeClr val="bg1"/>
                </a:solidFill>
                <a:effectLst/>
                <a:latin typeface="Book Antiqua" panose="02040602050305030304" pitchFamily="18" charset="0"/>
                <a:ea typeface="Times New Roman" panose="02020603050405020304" pitchFamily="18" charset="0"/>
              </a:rPr>
              <a:t>2.</a:t>
            </a:r>
            <a:r>
              <a:rPr lang="en-US" sz="1800" b="1" spc="-10"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 That is unfair - continued</a:t>
            </a:r>
            <a:endParaRPr lang="en-US" sz="1800" spc="-10"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0" indent="0">
              <a:spcBef>
                <a:spcPts val="0"/>
              </a:spcBef>
              <a:buNone/>
            </a:pPr>
            <a:r>
              <a:rPr lang="en-US" sz="1800" b="1" spc="-10" dirty="0">
                <a:solidFill>
                  <a:schemeClr val="bg1"/>
                </a:solidFill>
                <a:effectLst/>
                <a:latin typeface="Times New Roman" panose="02020603050405020304" pitchFamily="18" charset="0"/>
                <a:ea typeface="Times New Roman" panose="02020603050405020304" pitchFamily="18" charset="0"/>
              </a:rPr>
              <a:t>	</a:t>
            </a:r>
          </a:p>
          <a:p>
            <a:pPr marL="0" marR="0" fontAlgn="base">
              <a:lnSpc>
                <a:spcPts val="1375"/>
              </a:lnSpc>
              <a:spcBef>
                <a:spcPts val="15"/>
              </a:spcBef>
              <a:spcAft>
                <a:spcPts val="0"/>
              </a:spcAft>
            </a:pPr>
            <a:r>
              <a:rPr lang="en-US" sz="1800" b="1" spc="-10" dirty="0">
                <a:solidFill>
                  <a:schemeClr val="bg1"/>
                </a:solidFill>
                <a:latin typeface="Times New Roman" panose="02020603050405020304" pitchFamily="18" charset="0"/>
                <a:ea typeface="Times New Roman" panose="02020603050405020304" pitchFamily="18" charset="0"/>
              </a:rPr>
              <a:t>	</a:t>
            </a:r>
            <a:r>
              <a:rPr lang="en-US" sz="1400" b="1" spc="-5"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Because the Section 5 analysis is purposely focused on incipient threats to 	competitive conditions, this inquiry does not turn to whether the conduct 	directly caused 	</a:t>
            </a:r>
            <a:r>
              <a:rPr lang="en-US" sz="1400" b="1" i="1" spc="-10"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actual </a:t>
            </a:r>
            <a:r>
              <a:rPr lang="en-US" sz="1400" b="1" spc="-10"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harm in the specific instance at issue. Instead, the second part of the principle 	examines whether the respondent’s conduct has a tendency to generate negative 	consequences; for instance, raising prices, reducing output, limiting choice, lowering 	quality, reducing innovation, </a:t>
            </a:r>
            <a:r>
              <a:rPr lang="en-US" sz="1400" b="1" spc="-5"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impairing other market participants, or reducing the 	likelihood of potential or nascent competition. These consequences may arise when the 	conduct is examined in the aggregate along with the conduct of others engaging in the 	same or similar conduct, or when the conduct is examined as part of the cumulative effect 	of a variety of different practices by the respondent. Moreover, Section 5 does not require 	a separate showing of market power or market definition when the evidence indicates that 	such conduct tends to negatively affect competitive conditions..</a:t>
            </a:r>
            <a:r>
              <a:rPr lang="en-US" sz="1000" spc="-5" dirty="0">
                <a:solidFill>
                  <a:srgbClr val="000000"/>
                </a:solidFill>
                <a:effectLst/>
                <a:latin typeface="Times New Roman" panose="02020603050405020304" pitchFamily="18" charset="0"/>
                <a:ea typeface="Times New Roman" panose="02020603050405020304" pitchFamily="18" charset="0"/>
              </a:rPr>
              <a:t>.</a:t>
            </a:r>
            <a:endParaRPr lang="en-US" sz="1000" dirty="0">
              <a:effectLst/>
              <a:latin typeface="Times New Roman" panose="02020603050405020304" pitchFamily="18" charset="0"/>
              <a:ea typeface="PMingLiU"/>
            </a:endParaRPr>
          </a:p>
          <a:p>
            <a:pPr marL="0" indent="0">
              <a:spcBef>
                <a:spcPts val="0"/>
              </a:spcBef>
              <a:buNone/>
            </a:pPr>
            <a:r>
              <a:rPr lang="en-US" sz="1800" dirty="0">
                <a:effectLst/>
                <a:latin typeface="Times New Roman" panose="02020603050405020304" pitchFamily="18" charset="0"/>
                <a:ea typeface="PMingLiU"/>
              </a:rPr>
              <a:t>	</a:t>
            </a:r>
            <a:r>
              <a:rPr lang="en-US" sz="1400" b="1" u="sng" spc="-5"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Given the distinctive goals 	of Section 5, the inquiry will not focus on the “rule of reason” </a:t>
            </a:r>
            <a:r>
              <a:rPr lang="en-US" sz="1400" b="1" spc="-5"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	</a:t>
            </a:r>
            <a:r>
              <a:rPr lang="en-US" sz="1400" b="1" u="sng" spc="-5"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inquiries more common in cases under the Sherman Act, but will instead focus on </a:t>
            </a:r>
            <a:r>
              <a:rPr lang="en-US" sz="1400" b="1" spc="-5"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	</a:t>
            </a:r>
            <a:r>
              <a:rPr lang="en-US" sz="1400" b="1" u="sng" spc="-5"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stopping unfair methods of competition in their incipiency based on their tendency to </a:t>
            </a:r>
            <a:r>
              <a:rPr lang="en-US" sz="1400" b="1" spc="-5"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	</a:t>
            </a:r>
            <a:r>
              <a:rPr lang="en-US" sz="1400" b="1" u="sng" spc="-5"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harm competitive conditions.</a:t>
            </a:r>
            <a:r>
              <a:rPr lang="en-US" sz="1400" b="1" spc="-5"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 [emphasis added]</a:t>
            </a:r>
            <a:endParaRPr lang="en-US" sz="1400" b="1" u="sng"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a:spcBef>
                <a:spcPts val="0"/>
              </a:spcBef>
              <a:buFont typeface="Arial" panose="020B0604020202020204" pitchFamily="34" charset="0"/>
              <a:buChar char="•"/>
            </a:pPr>
            <a:endParaRPr lang="en-US" sz="1800" dirty="0">
              <a:effectLst/>
              <a:latin typeface="Times New Roman" panose="02020603050405020304" pitchFamily="18" charset="0"/>
              <a:ea typeface="PMingLiU"/>
            </a:endParaRPr>
          </a:p>
          <a:p>
            <a:pPr>
              <a:spcBef>
                <a:spcPts val="0"/>
              </a:spcBef>
              <a:buFont typeface="Arial" panose="020B0604020202020204" pitchFamily="34" charset="0"/>
              <a:buChar char="•"/>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a:spcBef>
                <a:spcPts val="0"/>
              </a:spcBef>
              <a:buFont typeface="Arial" panose="020B0604020202020204" pitchFamily="34" charset="0"/>
              <a:buChar char="•"/>
            </a:pPr>
            <a:endParaRPr lang="en-US" sz="1800" dirty="0">
              <a:effectLst/>
              <a:latin typeface="Times New Roman" panose="02020603050405020304" pitchFamily="18" charset="0"/>
              <a:ea typeface="PMingLiU"/>
            </a:endParaRPr>
          </a:p>
          <a:p>
            <a:pPr>
              <a:spcBef>
                <a:spcPts val="0"/>
              </a:spcBef>
              <a:buFont typeface="Arial" panose="020B0604020202020204" pitchFamily="34" charset="0"/>
              <a:buChar char="•"/>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0" indent="0">
              <a:spcBef>
                <a:spcPts val="0"/>
              </a:spcBef>
              <a:buNone/>
            </a:pPr>
            <a:endParaRPr lang="en-US" sz="1600" b="1" spc="-10"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endParaRPr>
          </a:p>
          <a:p>
            <a:pPr marL="457200" fontAlgn="base">
              <a:lnSpc>
                <a:spcPts val="1380"/>
              </a:lnSpc>
              <a:spcBef>
                <a:spcPts val="125"/>
              </a:spcBef>
            </a:pPr>
            <a:endParaRPr lang="en-US" sz="1800" dirty="0">
              <a:effectLst/>
              <a:latin typeface="Times New Roman" panose="02020603050405020304" pitchFamily="18" charset="0"/>
              <a:ea typeface="PMingLiU"/>
            </a:endParaRPr>
          </a:p>
          <a:p>
            <a:pPr marL="457200" fontAlgn="base">
              <a:lnSpc>
                <a:spcPts val="1380"/>
              </a:lnSpc>
              <a:spcBef>
                <a:spcPts val="125"/>
              </a:spcBef>
            </a:pPr>
            <a:endParaRPr lang="en-US" sz="1800" dirty="0">
              <a:effectLst/>
              <a:latin typeface="Times New Roman" panose="02020603050405020304" pitchFamily="18" charset="0"/>
              <a:ea typeface="PMingLiU"/>
            </a:endParaRPr>
          </a:p>
          <a:p>
            <a:pPr marL="457200" fontAlgn="base">
              <a:lnSpc>
                <a:spcPts val="1380"/>
              </a:lnSpc>
              <a:spcBef>
                <a:spcPts val="125"/>
              </a:spcBef>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800" dirty="0">
              <a:effectLst/>
              <a:latin typeface="Times New Roman" panose="02020603050405020304" pitchFamily="18" charset="0"/>
              <a:ea typeface="PMingLiU"/>
            </a:endParaRPr>
          </a:p>
          <a:p>
            <a:pPr marL="457200" fontAlgn="base">
              <a:lnSpc>
                <a:spcPts val="1380"/>
              </a:lnSpc>
              <a:spcBef>
                <a:spcPts val="125"/>
              </a:spcBef>
            </a:pPr>
            <a:endParaRPr lang="en-US" sz="18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800" dirty="0">
              <a:effectLst/>
              <a:latin typeface="Times New Roman" panose="02020603050405020304" pitchFamily="18" charset="0"/>
              <a:ea typeface="PMingLiU"/>
            </a:endParaRPr>
          </a:p>
          <a:p>
            <a:pPr marL="457200" marR="0" fontAlgn="base">
              <a:lnSpc>
                <a:spcPts val="1380"/>
              </a:lnSpc>
              <a:spcBef>
                <a:spcPts val="125"/>
              </a:spcBef>
              <a:spcAft>
                <a:spcPts val="0"/>
              </a:spcAft>
            </a:pPr>
            <a:endParaRPr lang="en-US" sz="1400"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0" marR="0">
              <a:spcBef>
                <a:spcPts val="0"/>
              </a:spcBef>
              <a:spcAft>
                <a:spcPts val="0"/>
              </a:spcAft>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p:txBody>
      </p:sp>
      <p:pic>
        <p:nvPicPr>
          <p:cNvPr id="14341" name="Picture 4" descr="MPj03874710000[1]">
            <a:extLst>
              <a:ext uri="{FF2B5EF4-FFF2-40B4-BE49-F238E27FC236}">
                <a16:creationId xmlns:a16="http://schemas.microsoft.com/office/drawing/2014/main" id="{CB7EC919-E3BC-46FE-91B8-AB1FEEDCD0C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5643749" y="1200151"/>
            <a:ext cx="1171202" cy="16418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A9375BDF-973F-4DBF-9A08-166845099437}"/>
              </a:ext>
            </a:extLst>
          </p:cNvPr>
          <p:cNvSpPr>
            <a:spLocks noGrp="1"/>
          </p:cNvSpPr>
          <p:nvPr>
            <p:ph type="ftr" sz="quarter" idx="11"/>
          </p:nvPr>
        </p:nvSpPr>
        <p:spPr>
          <a:xfrm>
            <a:off x="200679" y="4730539"/>
            <a:ext cx="1732824" cy="204601"/>
          </a:xfrm>
        </p:spPr>
        <p:txBody>
          <a:bodyPr/>
          <a:lstStyle/>
          <a:p>
            <a:pPr>
              <a:defRPr/>
            </a:pPr>
            <a:endParaRPr lang="en-US" sz="900" dirty="0"/>
          </a:p>
        </p:txBody>
      </p:sp>
      <p:sp>
        <p:nvSpPr>
          <p:cNvPr id="14338" name="Slide Number Placeholder 7">
            <a:extLst>
              <a:ext uri="{FF2B5EF4-FFF2-40B4-BE49-F238E27FC236}">
                <a16:creationId xmlns:a16="http://schemas.microsoft.com/office/drawing/2014/main" id="{01019E8A-C267-4788-ACC3-1A42045D21F4}"/>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Book Antiqua" panose="02040602050305030304" pitchFamily="18"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Book Antiqua" panose="02040602050305030304" pitchFamily="18"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Book Antiqua" panose="02040602050305030304" pitchFamily="18"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9pPr>
          </a:lstStyle>
          <a:p>
            <a:pPr>
              <a:spcBef>
                <a:spcPct val="0"/>
              </a:spcBef>
              <a:buClrTx/>
              <a:buSzTx/>
              <a:buFontTx/>
              <a:buNone/>
            </a:pPr>
            <a:fld id="{107CE9DA-D365-432F-9795-9586E9E060F3}" type="slidenum">
              <a:rPr lang="en-US" altLang="en-US" sz="750">
                <a:latin typeface="Arial" panose="020B0604020202020204" pitchFamily="34" charset="0"/>
              </a:rPr>
              <a:pPr>
                <a:spcBef>
                  <a:spcPct val="0"/>
                </a:spcBef>
                <a:buClrTx/>
                <a:buSzTx/>
                <a:buFontTx/>
                <a:buNone/>
              </a:pPr>
              <a:t>13</a:t>
            </a:fld>
            <a:endParaRPr lang="en-US" altLang="en-US" sz="750" dirty="0">
              <a:latin typeface="Arial" panose="020B0604020202020204" pitchFamily="34" charset="0"/>
            </a:endParaRPr>
          </a:p>
        </p:txBody>
      </p:sp>
      <p:pic>
        <p:nvPicPr>
          <p:cNvPr id="7" name="Picture 4" descr="MPj03874710000[1]">
            <a:extLst>
              <a:ext uri="{FF2B5EF4-FFF2-40B4-BE49-F238E27FC236}">
                <a16:creationId xmlns:a16="http://schemas.microsoft.com/office/drawing/2014/main" id="{78414F7F-ACA8-4EE3-9AC5-98B77B9D8F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000999" y="1257300"/>
            <a:ext cx="1561602" cy="2532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MPj03874710000[1]">
            <a:extLst>
              <a:ext uri="{FF2B5EF4-FFF2-40B4-BE49-F238E27FC236}">
                <a16:creationId xmlns:a16="http://schemas.microsoft.com/office/drawing/2014/main" id="{FCC3C1EB-C2C9-47C5-B38E-2A590E7299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000999" y="1600200"/>
            <a:ext cx="1561602"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a:extLst>
              <a:ext uri="{FF2B5EF4-FFF2-40B4-BE49-F238E27FC236}">
                <a16:creationId xmlns:a16="http://schemas.microsoft.com/office/drawing/2014/main" id="{CE10B6DA-1391-4EF2-8A96-F16529CFFA93}"/>
              </a:ext>
            </a:extLst>
          </p:cNvPr>
          <p:cNvSpPr txBox="1"/>
          <p:nvPr/>
        </p:nvSpPr>
        <p:spPr>
          <a:xfrm>
            <a:off x="8742760" y="4796640"/>
            <a:ext cx="344090" cy="230832"/>
          </a:xfrm>
          <a:prstGeom prst="rect">
            <a:avLst/>
          </a:prstGeom>
          <a:noFill/>
        </p:spPr>
        <p:txBody>
          <a:bodyPr wrap="square" rtlCol="0">
            <a:spAutoFit/>
          </a:bodyPr>
          <a:lstStyle/>
          <a:p>
            <a:r>
              <a:rPr lang="en-US" sz="900" dirty="0">
                <a:solidFill>
                  <a:schemeClr val="bg1"/>
                </a:solidFill>
              </a:rPr>
              <a:t>13</a:t>
            </a:r>
          </a:p>
        </p:txBody>
      </p:sp>
      <p:sp>
        <p:nvSpPr>
          <p:cNvPr id="3" name="Rectangle 1">
            <a:extLst>
              <a:ext uri="{FF2B5EF4-FFF2-40B4-BE49-F238E27FC236}">
                <a16:creationId xmlns:a16="http://schemas.microsoft.com/office/drawing/2014/main" id="{69289C76-AA32-4140-804C-EA48ED99E572}"/>
              </a:ext>
            </a:extLst>
          </p:cNvPr>
          <p:cNvSpPr>
            <a:spLocks noChangeArrowheads="1"/>
          </p:cNvSpPr>
          <p:nvPr/>
        </p:nvSpPr>
        <p:spPr bwMode="auto">
          <a:xfrm>
            <a:off x="266700" y="47265"/>
            <a:ext cx="40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044489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E040A-14DC-4664-A4DE-F1CFE75A7899}"/>
              </a:ext>
            </a:extLst>
          </p:cNvPr>
          <p:cNvSpPr>
            <a:spLocks noGrp="1"/>
          </p:cNvSpPr>
          <p:nvPr>
            <p:ph type="title"/>
          </p:nvPr>
        </p:nvSpPr>
        <p:spPr/>
        <p:txBody>
          <a:bodyPr>
            <a:normAutofit/>
          </a:bodyPr>
          <a:lstStyle/>
          <a:p>
            <a:r>
              <a:rPr lang="en-US" sz="2400" b="1" dirty="0">
                <a:effectLst>
                  <a:outerShdw blurRad="38100" dist="38100" dir="2700000" algn="tl">
                    <a:srgbClr val="000000">
                      <a:alpha val="43137"/>
                    </a:srgbClr>
                  </a:outerShdw>
                </a:effectLst>
                <a:latin typeface="Book Antiqua" panose="02040602050305030304" pitchFamily="18" charset="0"/>
              </a:rPr>
              <a:t>FTC Enforcement of the Robinson-Patman Act</a:t>
            </a:r>
          </a:p>
        </p:txBody>
      </p:sp>
      <p:sp>
        <p:nvSpPr>
          <p:cNvPr id="3" name="Content Placeholder 2">
            <a:extLst>
              <a:ext uri="{FF2B5EF4-FFF2-40B4-BE49-F238E27FC236}">
                <a16:creationId xmlns:a16="http://schemas.microsoft.com/office/drawing/2014/main" id="{DA250797-A272-419A-8C1E-913BF7375D1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EC560037-3679-4164-9738-77F57C0ACBEC}"/>
              </a:ext>
            </a:extLst>
          </p:cNvPr>
          <p:cNvSpPr>
            <a:spLocks noGrp="1"/>
          </p:cNvSpPr>
          <p:nvPr>
            <p:ph type="ftr" sz="quarter" idx="11"/>
          </p:nvPr>
        </p:nvSpPr>
        <p:spPr>
          <a:xfrm>
            <a:off x="8039100" y="4731940"/>
            <a:ext cx="812800" cy="273844"/>
          </a:xfrm>
        </p:spPr>
        <p:txBody>
          <a:bodyPr/>
          <a:lstStyle/>
          <a:p>
            <a:r>
              <a:rPr lang="en-US" sz="900" b="1" dirty="0">
                <a:solidFill>
                  <a:schemeClr val="bg1"/>
                </a:solidFill>
                <a:effectLst>
                  <a:outerShdw blurRad="38100" dist="38100" dir="2700000" algn="tl">
                    <a:srgbClr val="000000">
                      <a:alpha val="43137"/>
                    </a:srgbClr>
                  </a:outerShdw>
                </a:effectLst>
              </a:rPr>
              <a:t>14</a:t>
            </a:r>
          </a:p>
        </p:txBody>
      </p:sp>
      <p:sp>
        <p:nvSpPr>
          <p:cNvPr id="5" name="Slide Number Placeholder 4">
            <a:extLst>
              <a:ext uri="{FF2B5EF4-FFF2-40B4-BE49-F238E27FC236}">
                <a16:creationId xmlns:a16="http://schemas.microsoft.com/office/drawing/2014/main" id="{C646E996-F310-434B-BD4C-4996B90EDBE2}"/>
              </a:ext>
            </a:extLst>
          </p:cNvPr>
          <p:cNvSpPr>
            <a:spLocks noGrp="1"/>
          </p:cNvSpPr>
          <p:nvPr>
            <p:ph type="sldNum" sz="quarter" idx="12"/>
          </p:nvPr>
        </p:nvSpPr>
        <p:spPr/>
        <p:txBody>
          <a:bodyPr/>
          <a:lstStyle/>
          <a:p>
            <a:fld id="{D57F1E4F-1CFF-5643-939E-02111984F565}" type="slidenum">
              <a:rPr lang="en-US" smtClean="0"/>
              <a:pPr/>
              <a:t>14</a:t>
            </a:fld>
            <a:endParaRPr lang="en-US" dirty="0"/>
          </a:p>
        </p:txBody>
      </p:sp>
      <p:sp>
        <p:nvSpPr>
          <p:cNvPr id="7" name="TextBox 6">
            <a:extLst>
              <a:ext uri="{FF2B5EF4-FFF2-40B4-BE49-F238E27FC236}">
                <a16:creationId xmlns:a16="http://schemas.microsoft.com/office/drawing/2014/main" id="{A5D79053-0C59-453A-975E-53FA9AED98FF}"/>
              </a:ext>
            </a:extLst>
          </p:cNvPr>
          <p:cNvSpPr txBox="1"/>
          <p:nvPr/>
        </p:nvSpPr>
        <p:spPr>
          <a:xfrm>
            <a:off x="774700" y="1268413"/>
            <a:ext cx="7118350" cy="3508653"/>
          </a:xfrm>
          <a:prstGeom prst="rect">
            <a:avLst/>
          </a:prstGeom>
          <a:noFill/>
        </p:spPr>
        <p:txBody>
          <a:bodyPr wrap="square">
            <a:spAutoFit/>
          </a:bodyPr>
          <a:lstStyle/>
          <a:p>
            <a:pPr marL="285750" indent="-285750">
              <a:buFont typeface="Wingdings" panose="05000000000000000000" pitchFamily="2" charset="2"/>
              <a:buChar char="§"/>
            </a:pPr>
            <a:r>
              <a:rPr lang="en-US" sz="1400" b="1" i="0" dirty="0">
                <a:solidFill>
                  <a:schemeClr val="bg1"/>
                </a:solidFill>
                <a:effectLst>
                  <a:outerShdw blurRad="38100" dist="38100" dir="2700000" algn="tl">
                    <a:srgbClr val="000000">
                      <a:alpha val="43137"/>
                    </a:srgbClr>
                  </a:outerShdw>
                </a:effectLst>
                <a:latin typeface="Book Antiqua" panose="02040602050305030304" pitchFamily="18" charset="0"/>
              </a:rPr>
              <a:t>The Federal Trade Commission (FTC) has announced its intention to ramp up enforcement of the Robinson-Patman Price Discrimination Act (RPA).</a:t>
            </a:r>
          </a:p>
          <a:p>
            <a:pPr marL="285750" indent="-285750">
              <a:buFont typeface="Wingdings" panose="05000000000000000000" pitchFamily="2" charset="2"/>
              <a:buChar char="§"/>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ndParaRPr>
          </a:p>
          <a:p>
            <a:pPr marL="285750" indent="-285750">
              <a:buFont typeface="Wingdings" panose="05000000000000000000" pitchFamily="2" charset="2"/>
              <a:buChar char="§"/>
            </a:pPr>
            <a:r>
              <a:rPr lang="en-US" sz="1400" b="1" i="0" dirty="0">
                <a:solidFill>
                  <a:schemeClr val="bg1"/>
                </a:solidFill>
                <a:effectLst>
                  <a:outerShdw blurRad="38100" dist="38100" dir="2700000" algn="tl">
                    <a:srgbClr val="000000">
                      <a:alpha val="43137"/>
                    </a:srgbClr>
                  </a:outerShdw>
                </a:effectLst>
                <a:latin typeface="Book Antiqua" panose="02040602050305030304" pitchFamily="18" charset="0"/>
              </a:rPr>
              <a:t>Neither the FTC nor the DOJ has significantly enforced the RPA for several decades. This announcement thus marks a major shift in the enforcement landscape. </a:t>
            </a: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hlinkClick r:id="rId2">
                <a:extLst>
                  <a:ext uri="{A12FA001-AC4F-418D-AE19-62706E023703}">
                    <ahyp:hlinkClr xmlns:ahyp="http://schemas.microsoft.com/office/drawing/2018/hyperlinkcolor" val="tx"/>
                  </a:ext>
                </a:extLst>
              </a:hlinkClick>
            </a:endParaRPr>
          </a:p>
          <a:p>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ndParaRPr>
          </a:p>
          <a:p>
            <a:pPr marL="285750" indent="-285750">
              <a:buFont typeface="Wingdings" panose="05000000000000000000" pitchFamily="2" charset="2"/>
              <a:buChar char="§"/>
            </a:pPr>
            <a:r>
              <a:rPr lang="en-US" sz="1400" b="1" i="0" dirty="0">
                <a:solidFill>
                  <a:schemeClr val="bg1"/>
                </a:solidFill>
                <a:effectLst>
                  <a:outerShdw blurRad="38100" dist="38100" dir="2700000" algn="tl">
                    <a:srgbClr val="000000">
                      <a:alpha val="43137"/>
                    </a:srgbClr>
                  </a:outerShdw>
                </a:effectLst>
                <a:latin typeface="Book Antiqua" panose="02040602050305030304" pitchFamily="18" charset="0"/>
              </a:rPr>
              <a:t>Perhaps the clearest indication of the FTC’s commitment to ramp up RPA enforcement so far has been the agency opening a preliminary investigation against Coca-Cola Co. and PepsiCo Inc. regarding potential price discrimination under the RPA.</a:t>
            </a:r>
          </a:p>
          <a:p>
            <a:pPr marL="285750" indent="-285750">
              <a:buFont typeface="Wingdings" panose="05000000000000000000" pitchFamily="2" charset="2"/>
              <a:buChar char="§"/>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ndParaRPr>
          </a:p>
          <a:p>
            <a:pPr marL="285750" indent="-285750">
              <a:buFont typeface="Wingdings" panose="05000000000000000000" pitchFamily="2" charset="2"/>
              <a:buChar char="§"/>
            </a:pPr>
            <a:r>
              <a:rPr lang="en-US" sz="1400" b="1" dirty="0">
                <a:solidFill>
                  <a:schemeClr val="bg1"/>
                </a:solidFill>
                <a:effectLst>
                  <a:outerShdw blurRad="38100" dist="38100" dir="2700000" algn="tl">
                    <a:srgbClr val="000000">
                      <a:alpha val="43137"/>
                    </a:srgbClr>
                  </a:outerShdw>
                </a:effectLst>
                <a:latin typeface="Book Antiqua" panose="02040602050305030304" pitchFamily="18" charset="0"/>
                <a:hlinkClick r:id="rId2">
                  <a:extLst>
                    <a:ext uri="{A12FA001-AC4F-418D-AE19-62706E023703}">
                      <ahyp:hlinkClr xmlns:ahyp="http://schemas.microsoft.com/office/drawing/2018/hyperlinkcolor" val="tx"/>
                    </a:ext>
                  </a:extLst>
                </a:hlinkClick>
              </a:rPr>
              <a:t>The FTC to Vigorously Enforce The Robinson-Patman Act - Wiggin and Dana LLP — Attorneys At Law</a:t>
            </a: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ndParaRPr>
          </a:p>
          <a:p>
            <a:endParaRPr lang="en-US" dirty="0"/>
          </a:p>
        </p:txBody>
      </p:sp>
    </p:spTree>
    <p:extLst>
      <p:ext uri="{BB962C8B-B14F-4D97-AF65-F5344CB8AC3E}">
        <p14:creationId xmlns:p14="http://schemas.microsoft.com/office/powerpoint/2010/main" val="2273093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33343"/>
        </a:solidFill>
        <a:effectLst/>
      </p:bgPr>
    </p:bg>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EFF76915-8CB5-4349-9E2F-08D0B0EED802}"/>
              </a:ext>
            </a:extLst>
          </p:cNvPr>
          <p:cNvSpPr>
            <a:spLocks noGrp="1" noChangeArrowheads="1"/>
          </p:cNvSpPr>
          <p:nvPr>
            <p:ph type="title"/>
          </p:nvPr>
        </p:nvSpPr>
        <p:spPr>
          <a:xfrm>
            <a:off x="914400" y="208360"/>
            <a:ext cx="7772400" cy="731440"/>
          </a:xfrm>
        </p:spPr>
        <p:txBody>
          <a:bodyPr>
            <a:noAutofit/>
          </a:bodyPr>
          <a:lstStyle/>
          <a:p>
            <a:pPr eaLnBrk="1" hangingPunct="1"/>
            <a:r>
              <a:rPr lang="en-US" altLang="en-US" sz="1800" b="1" dirty="0">
                <a:latin typeface="Book Antiqua" panose="02040602050305030304" pitchFamily="18" charset="0"/>
              </a:rPr>
              <a:t>FTC Issues </a:t>
            </a:r>
            <a:r>
              <a:rPr lang="en-US" sz="1800" b="1" spc="-5" dirty="0">
                <a:latin typeface="Book Antiqua" panose="02040602050305030304" pitchFamily="18" charset="0"/>
                <a:ea typeface="Times New Roman" panose="02020603050405020304" pitchFamily="18" charset="0"/>
              </a:rPr>
              <a:t>Policy Statement Regarding the Scope of Unfair Methods of Competition </a:t>
            </a:r>
            <a:r>
              <a:rPr lang="en-US" sz="1800" b="1" spc="-5" dirty="0">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Under Section 5 of the FTC Act </a:t>
            </a:r>
            <a:r>
              <a:rPr lang="en-US" sz="1800" b="1" spc="-5" dirty="0">
                <a:latin typeface="Book Antiqua" panose="02040602050305030304" pitchFamily="18" charset="0"/>
                <a:ea typeface="Times New Roman" panose="02020603050405020304" pitchFamily="18" charset="0"/>
              </a:rPr>
              <a:t>– November 10, 2022</a:t>
            </a:r>
            <a:endParaRPr lang="en-US" altLang="en-US" sz="1800" b="1" dirty="0">
              <a:latin typeface="Book Antiqua" panose="02040602050305030304" pitchFamily="18" charset="0"/>
            </a:endParaRPr>
          </a:p>
        </p:txBody>
      </p:sp>
      <p:sp>
        <p:nvSpPr>
          <p:cNvPr id="118787" name="Rectangle 3">
            <a:extLst>
              <a:ext uri="{FF2B5EF4-FFF2-40B4-BE49-F238E27FC236}">
                <a16:creationId xmlns:a16="http://schemas.microsoft.com/office/drawing/2014/main" id="{A439E01D-10F6-4467-9F24-09449A159BEA}"/>
              </a:ext>
            </a:extLst>
          </p:cNvPr>
          <p:cNvSpPr>
            <a:spLocks noGrp="1" noChangeArrowheads="1"/>
          </p:cNvSpPr>
          <p:nvPr>
            <p:ph type="body" sz="half" idx="1"/>
          </p:nvPr>
        </p:nvSpPr>
        <p:spPr>
          <a:xfrm>
            <a:off x="533400" y="1149350"/>
            <a:ext cx="7962900" cy="3785790"/>
          </a:xfrm>
        </p:spPr>
        <p:txBody>
          <a:bodyPr>
            <a:normAutofit/>
          </a:bodyPr>
          <a:lstStyle/>
          <a:p>
            <a:pPr marL="0" indent="0">
              <a:spcBef>
                <a:spcPts val="0"/>
              </a:spcBef>
              <a:buNone/>
            </a:pPr>
            <a:r>
              <a:rPr lang="en-US" sz="1800" b="1" spc="-10" dirty="0">
                <a:solidFill>
                  <a:schemeClr val="bg1"/>
                </a:solidFill>
                <a:effectLst/>
                <a:latin typeface="Times New Roman" panose="02020603050405020304" pitchFamily="18" charset="0"/>
                <a:ea typeface="Times New Roman" panose="02020603050405020304" pitchFamily="18" charset="0"/>
              </a:rPr>
              <a:t>		</a:t>
            </a:r>
          </a:p>
          <a:p>
            <a:pPr marL="0" marR="0" indent="0" fontAlgn="base">
              <a:lnSpc>
                <a:spcPts val="1375"/>
              </a:lnSpc>
              <a:spcBef>
                <a:spcPts val="15"/>
              </a:spcBef>
              <a:spcAft>
                <a:spcPts val="0"/>
              </a:spcAft>
              <a:buNone/>
            </a:pPr>
            <a:r>
              <a:rPr lang="en-US" sz="1800" b="1" spc="-10" dirty="0">
                <a:solidFill>
                  <a:schemeClr val="bg1"/>
                </a:solidFill>
                <a:latin typeface="Times New Roman" panose="02020603050405020304" pitchFamily="18" charset="0"/>
                <a:ea typeface="Times New Roman" panose="02020603050405020304" pitchFamily="18" charset="0"/>
              </a:rPr>
              <a:t>	</a:t>
            </a:r>
          </a:p>
          <a:p>
            <a:pPr marL="0" marR="0" fontAlgn="base">
              <a:lnSpc>
                <a:spcPts val="1375"/>
              </a:lnSpc>
              <a:spcBef>
                <a:spcPts val="15"/>
              </a:spcBef>
              <a:spcAft>
                <a:spcPts val="0"/>
              </a:spcAft>
            </a:pPr>
            <a:r>
              <a:rPr lang="en-US" sz="1800" b="1" spc="-10" dirty="0">
                <a:solidFill>
                  <a:schemeClr val="bg1"/>
                </a:solidFill>
                <a:latin typeface="Times New Roman" panose="02020603050405020304" pitchFamily="18" charset="0"/>
                <a:ea typeface="Times New Roman" panose="02020603050405020304" pitchFamily="18" charset="0"/>
              </a:rPr>
              <a:t>  Select </a:t>
            </a:r>
            <a:r>
              <a:rPr lang="en-US" sz="1800" b="1" spc="-1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Decisions Where the FTC Sought to Extend the Reach of the 	Antitrust Laws Via Section 5 of the FTC Act</a:t>
            </a:r>
          </a:p>
          <a:p>
            <a:pPr marL="0" marR="0" fontAlgn="base">
              <a:lnSpc>
                <a:spcPts val="1375"/>
              </a:lnSpc>
              <a:spcBef>
                <a:spcPts val="15"/>
              </a:spcBef>
              <a:spcAft>
                <a:spcPts val="0"/>
              </a:spcAft>
            </a:pPr>
            <a:endParaRPr lang="en-US" sz="1800" b="1" spc="-1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800100" lvl="2" fontAlgn="base">
              <a:lnSpc>
                <a:spcPts val="1375"/>
              </a:lnSpc>
              <a:spcBef>
                <a:spcPts val="15"/>
              </a:spcBef>
              <a:buFont typeface="Arial" panose="020B0604020202020204" pitchFamily="34" charset="0"/>
              <a:buChar char="•"/>
            </a:pPr>
            <a:r>
              <a:rPr lang="en-US" sz="1400" b="1" i="1" spc="-1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National Petroleum Refiners Ass’n v. FTC</a:t>
            </a:r>
            <a:r>
              <a:rPr lang="en-US" sz="1400" b="1" spc="-1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482 F.2d 672 (D.C. Cir. 1973)</a:t>
            </a:r>
          </a:p>
          <a:p>
            <a:pPr marL="800100" lvl="2" fontAlgn="base">
              <a:lnSpc>
                <a:spcPts val="1375"/>
              </a:lnSpc>
              <a:spcBef>
                <a:spcPts val="15"/>
              </a:spcBef>
              <a:buFont typeface="Arial" panose="020B0604020202020204" pitchFamily="34" charset="0"/>
              <a:buChar char="•"/>
            </a:pPr>
            <a:endParaRPr lang="en-US" sz="1400" b="1" spc="-1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800100" lvl="2" fontAlgn="base">
              <a:lnSpc>
                <a:spcPts val="1375"/>
              </a:lnSpc>
              <a:spcBef>
                <a:spcPts val="15"/>
              </a:spcBef>
              <a:buFont typeface="Arial" panose="020B0604020202020204" pitchFamily="34" charset="0"/>
              <a:buChar char="•"/>
            </a:pPr>
            <a:r>
              <a:rPr lang="en-US" sz="1400" b="1" i="1" spc="-1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Official Airline Guides, Inc. v. FTC</a:t>
            </a:r>
            <a:r>
              <a:rPr lang="en-US" sz="1400" b="1" spc="-1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630 F.2d 920 (2d Cir. 1980)</a:t>
            </a:r>
          </a:p>
          <a:p>
            <a:pPr marL="800100" lvl="2" fontAlgn="base">
              <a:lnSpc>
                <a:spcPts val="1375"/>
              </a:lnSpc>
              <a:spcBef>
                <a:spcPts val="15"/>
              </a:spcBef>
              <a:buFont typeface="Arial" panose="020B0604020202020204" pitchFamily="34" charset="0"/>
              <a:buChar char="•"/>
            </a:pPr>
            <a:endParaRPr lang="en-US" sz="1400" b="1" spc="-1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800100" lvl="2" fontAlgn="base">
              <a:lnSpc>
                <a:spcPts val="1375"/>
              </a:lnSpc>
              <a:spcBef>
                <a:spcPts val="15"/>
              </a:spcBef>
              <a:buFont typeface="Arial" panose="020B0604020202020204" pitchFamily="34" charset="0"/>
              <a:buChar char="•"/>
            </a:pPr>
            <a:r>
              <a:rPr lang="en-US" sz="1400" b="1" i="1" spc="-1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Boise Cascade Corp. v. FTC</a:t>
            </a:r>
            <a:r>
              <a:rPr lang="en-US" sz="1400" b="1" spc="-1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637 F.2d 573 (9</a:t>
            </a:r>
            <a:r>
              <a:rPr lang="en-US" sz="1400" b="1" spc="-10" baseline="300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a:t>
            </a:r>
            <a:r>
              <a:rPr lang="en-US" sz="1400" b="1" spc="-1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Cir. 1980)</a:t>
            </a:r>
          </a:p>
          <a:p>
            <a:pPr marL="800100" lvl="2" fontAlgn="base">
              <a:lnSpc>
                <a:spcPts val="1375"/>
              </a:lnSpc>
              <a:spcBef>
                <a:spcPts val="15"/>
              </a:spcBef>
              <a:buFont typeface="Arial" panose="020B0604020202020204" pitchFamily="34" charset="0"/>
              <a:buChar char="•"/>
            </a:pPr>
            <a:endParaRPr lang="en-US" sz="1400" b="1" spc="-1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800100" lvl="2" fontAlgn="base">
              <a:lnSpc>
                <a:spcPts val="1375"/>
              </a:lnSpc>
              <a:spcBef>
                <a:spcPts val="15"/>
              </a:spcBef>
              <a:buFont typeface="Arial" panose="020B0604020202020204" pitchFamily="34" charset="0"/>
              <a:buChar char="•"/>
            </a:pPr>
            <a:r>
              <a:rPr lang="en-US" sz="1400" b="1" i="1" spc="-1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Russell Stover Candies, Inc. v. FTC</a:t>
            </a:r>
            <a:r>
              <a:rPr lang="en-US" sz="1400" b="1" spc="-1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718 F.2d 256 (8</a:t>
            </a:r>
            <a:r>
              <a:rPr lang="en-US" sz="1400" b="1" spc="-10" baseline="300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a:t>
            </a:r>
            <a:r>
              <a:rPr lang="en-US" sz="1400" b="1" spc="-1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Cir. 1983)</a:t>
            </a:r>
          </a:p>
          <a:p>
            <a:pPr marL="800100" lvl="2" fontAlgn="base">
              <a:lnSpc>
                <a:spcPts val="1375"/>
              </a:lnSpc>
              <a:spcBef>
                <a:spcPts val="15"/>
              </a:spcBef>
              <a:buFont typeface="Arial" panose="020B0604020202020204" pitchFamily="34" charset="0"/>
              <a:buChar char="•"/>
            </a:pPr>
            <a:endParaRPr lang="en-US" sz="1400" b="1" spc="-1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800100" lvl="2" fontAlgn="base">
              <a:lnSpc>
                <a:spcPts val="1375"/>
              </a:lnSpc>
              <a:spcBef>
                <a:spcPts val="15"/>
              </a:spcBef>
              <a:buFont typeface="Arial" panose="020B0604020202020204" pitchFamily="34" charset="0"/>
              <a:buChar char="•"/>
            </a:pPr>
            <a:r>
              <a:rPr lang="en-US" sz="1400" b="1" i="1" spc="-1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E.I du Pont de Nemours &amp; Co. v. FTC</a:t>
            </a:r>
            <a:r>
              <a:rPr lang="en-US" sz="1400" b="1" spc="-1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729 F.2d 128 (2d Cir. 1984)</a:t>
            </a:r>
          </a:p>
          <a:p>
            <a:pPr marL="571500" lvl="2" indent="0" fontAlgn="base">
              <a:lnSpc>
                <a:spcPts val="1375"/>
              </a:lnSpc>
              <a:spcBef>
                <a:spcPts val="15"/>
              </a:spcBef>
              <a:buNone/>
            </a:pPr>
            <a:endParaRPr lang="en-US" sz="1400" b="1" spc="-1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800100" lvl="2" fontAlgn="base">
              <a:lnSpc>
                <a:spcPts val="1375"/>
              </a:lnSpc>
              <a:spcBef>
                <a:spcPts val="15"/>
              </a:spcBef>
              <a:buFont typeface="Arial" panose="020B0604020202020204" pitchFamily="34" charset="0"/>
              <a:buChar char="•"/>
            </a:pPr>
            <a:endParaRPr lang="en-US" sz="1400" b="1" spc="-1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800100" lvl="2" fontAlgn="base">
              <a:lnSpc>
                <a:spcPts val="1375"/>
              </a:lnSpc>
              <a:spcBef>
                <a:spcPts val="15"/>
              </a:spcBef>
              <a:buFont typeface="Arial" panose="020B0604020202020204" pitchFamily="34" charset="0"/>
              <a:buChar char="•"/>
            </a:pPr>
            <a:endParaRPr lang="en-US" sz="1400" b="1" spc="-1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marR="0" fontAlgn="base">
              <a:lnSpc>
                <a:spcPts val="1375"/>
              </a:lnSpc>
              <a:spcBef>
                <a:spcPts val="15"/>
              </a:spcBef>
              <a:spcAft>
                <a:spcPts val="0"/>
              </a:spcAft>
            </a:pPr>
            <a:endParaRPr lang="en-US" sz="1800" b="1" spc="-1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400050" lvl="1" fontAlgn="base">
              <a:lnSpc>
                <a:spcPts val="1375"/>
              </a:lnSpc>
              <a:spcBef>
                <a:spcPts val="15"/>
              </a:spcBef>
            </a:pPr>
            <a:r>
              <a:rPr lang="en-US" sz="600" spc="-5" dirty="0">
                <a:solidFill>
                  <a:srgbClr val="000000"/>
                </a:solidFill>
                <a:effectLst/>
                <a:latin typeface="Times New Roman" panose="02020603050405020304" pitchFamily="18" charset="0"/>
                <a:ea typeface="Times New Roman" panose="02020603050405020304" pitchFamily="18" charset="0"/>
              </a:rPr>
              <a:t> </a:t>
            </a:r>
            <a:endParaRPr lang="en-US" sz="600" dirty="0">
              <a:effectLst/>
              <a:latin typeface="Times New Roman" panose="02020603050405020304" pitchFamily="18" charset="0"/>
              <a:ea typeface="PMingLiU"/>
            </a:endParaRPr>
          </a:p>
          <a:p>
            <a:pPr>
              <a:spcBef>
                <a:spcPts val="0"/>
              </a:spcBef>
              <a:buFont typeface="Arial" panose="020B0604020202020204" pitchFamily="34" charset="0"/>
              <a:buChar char="•"/>
            </a:pPr>
            <a:endParaRPr lang="en-US" sz="1800" dirty="0">
              <a:effectLst/>
              <a:latin typeface="Times New Roman" panose="02020603050405020304" pitchFamily="18" charset="0"/>
              <a:ea typeface="PMingLiU"/>
            </a:endParaRPr>
          </a:p>
          <a:p>
            <a:pPr>
              <a:spcBef>
                <a:spcPts val="0"/>
              </a:spcBef>
              <a:buFont typeface="Arial" panose="020B0604020202020204" pitchFamily="34" charset="0"/>
              <a:buChar char="•"/>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a:spcBef>
                <a:spcPts val="0"/>
              </a:spcBef>
              <a:buFont typeface="Arial" panose="020B0604020202020204" pitchFamily="34" charset="0"/>
              <a:buChar char="•"/>
            </a:pPr>
            <a:endParaRPr lang="en-US" sz="1800" dirty="0">
              <a:effectLst/>
              <a:latin typeface="Times New Roman" panose="02020603050405020304" pitchFamily="18" charset="0"/>
              <a:ea typeface="PMingLiU"/>
            </a:endParaRPr>
          </a:p>
          <a:p>
            <a:pPr>
              <a:spcBef>
                <a:spcPts val="0"/>
              </a:spcBef>
              <a:buFont typeface="Arial" panose="020B0604020202020204" pitchFamily="34" charset="0"/>
              <a:buChar char="•"/>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a:spcBef>
                <a:spcPts val="0"/>
              </a:spcBef>
              <a:buFont typeface="Arial" panose="020B0604020202020204" pitchFamily="34" charset="0"/>
              <a:buChar char="•"/>
            </a:pPr>
            <a:endParaRPr lang="en-US" sz="1800" dirty="0">
              <a:effectLst/>
              <a:latin typeface="Times New Roman" panose="02020603050405020304" pitchFamily="18" charset="0"/>
              <a:ea typeface="PMingLiU"/>
            </a:endParaRPr>
          </a:p>
          <a:p>
            <a:pPr>
              <a:spcBef>
                <a:spcPts val="0"/>
              </a:spcBef>
              <a:buFont typeface="Arial" panose="020B0604020202020204" pitchFamily="34" charset="0"/>
              <a:buChar char="•"/>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0" indent="0">
              <a:spcBef>
                <a:spcPts val="0"/>
              </a:spcBef>
              <a:buNone/>
            </a:pPr>
            <a:endParaRPr lang="en-US" sz="1600" b="1" spc="-10"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endParaRPr>
          </a:p>
          <a:p>
            <a:pPr marL="457200" fontAlgn="base">
              <a:lnSpc>
                <a:spcPts val="1380"/>
              </a:lnSpc>
              <a:spcBef>
                <a:spcPts val="125"/>
              </a:spcBef>
            </a:pPr>
            <a:endParaRPr lang="en-US" sz="1800" dirty="0">
              <a:effectLst/>
              <a:latin typeface="Times New Roman" panose="02020603050405020304" pitchFamily="18" charset="0"/>
              <a:ea typeface="PMingLiU"/>
            </a:endParaRPr>
          </a:p>
          <a:p>
            <a:pPr marL="457200" fontAlgn="base">
              <a:lnSpc>
                <a:spcPts val="1380"/>
              </a:lnSpc>
              <a:spcBef>
                <a:spcPts val="125"/>
              </a:spcBef>
            </a:pPr>
            <a:endParaRPr lang="en-US" sz="1800" dirty="0">
              <a:effectLst/>
              <a:latin typeface="Times New Roman" panose="02020603050405020304" pitchFamily="18" charset="0"/>
              <a:ea typeface="PMingLiU"/>
            </a:endParaRPr>
          </a:p>
          <a:p>
            <a:pPr marL="457200" fontAlgn="base">
              <a:lnSpc>
                <a:spcPts val="1380"/>
              </a:lnSpc>
              <a:spcBef>
                <a:spcPts val="125"/>
              </a:spcBef>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800" dirty="0">
              <a:effectLst/>
              <a:latin typeface="Times New Roman" panose="02020603050405020304" pitchFamily="18" charset="0"/>
              <a:ea typeface="PMingLiU"/>
            </a:endParaRPr>
          </a:p>
          <a:p>
            <a:pPr marL="457200" fontAlgn="base">
              <a:lnSpc>
                <a:spcPts val="1380"/>
              </a:lnSpc>
              <a:spcBef>
                <a:spcPts val="125"/>
              </a:spcBef>
            </a:pPr>
            <a:endParaRPr lang="en-US" sz="18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800" dirty="0">
              <a:effectLst/>
              <a:latin typeface="Times New Roman" panose="02020603050405020304" pitchFamily="18" charset="0"/>
              <a:ea typeface="PMingLiU"/>
            </a:endParaRPr>
          </a:p>
          <a:p>
            <a:pPr marL="457200" marR="0" fontAlgn="base">
              <a:lnSpc>
                <a:spcPts val="1380"/>
              </a:lnSpc>
              <a:spcBef>
                <a:spcPts val="125"/>
              </a:spcBef>
              <a:spcAft>
                <a:spcPts val="0"/>
              </a:spcAft>
            </a:pPr>
            <a:endParaRPr lang="en-US" sz="1400"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0" marR="0">
              <a:spcBef>
                <a:spcPts val="0"/>
              </a:spcBef>
              <a:spcAft>
                <a:spcPts val="0"/>
              </a:spcAft>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p:txBody>
      </p:sp>
      <p:pic>
        <p:nvPicPr>
          <p:cNvPr id="14341" name="Picture 4" descr="MPj03874710000[1]">
            <a:extLst>
              <a:ext uri="{FF2B5EF4-FFF2-40B4-BE49-F238E27FC236}">
                <a16:creationId xmlns:a16="http://schemas.microsoft.com/office/drawing/2014/main" id="{CB7EC919-E3BC-46FE-91B8-AB1FEEDCD0C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5643749" y="1200151"/>
            <a:ext cx="1171202" cy="16418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A9375BDF-973F-4DBF-9A08-166845099437}"/>
              </a:ext>
            </a:extLst>
          </p:cNvPr>
          <p:cNvSpPr>
            <a:spLocks noGrp="1"/>
          </p:cNvSpPr>
          <p:nvPr>
            <p:ph type="ftr" sz="quarter" idx="11"/>
          </p:nvPr>
        </p:nvSpPr>
        <p:spPr>
          <a:xfrm>
            <a:off x="200679" y="4730539"/>
            <a:ext cx="1732824" cy="204601"/>
          </a:xfrm>
        </p:spPr>
        <p:txBody>
          <a:bodyPr/>
          <a:lstStyle/>
          <a:p>
            <a:pPr>
              <a:defRPr/>
            </a:pPr>
            <a:endParaRPr lang="en-US" sz="900" dirty="0"/>
          </a:p>
        </p:txBody>
      </p:sp>
      <p:sp>
        <p:nvSpPr>
          <p:cNvPr id="14338" name="Slide Number Placeholder 7">
            <a:extLst>
              <a:ext uri="{FF2B5EF4-FFF2-40B4-BE49-F238E27FC236}">
                <a16:creationId xmlns:a16="http://schemas.microsoft.com/office/drawing/2014/main" id="{01019E8A-C267-4788-ACC3-1A42045D21F4}"/>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Book Antiqua" panose="02040602050305030304" pitchFamily="18"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Book Antiqua" panose="02040602050305030304" pitchFamily="18"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Book Antiqua" panose="02040602050305030304" pitchFamily="18"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9pPr>
          </a:lstStyle>
          <a:p>
            <a:pPr>
              <a:spcBef>
                <a:spcPct val="0"/>
              </a:spcBef>
              <a:buClrTx/>
              <a:buSzTx/>
              <a:buFontTx/>
              <a:buNone/>
            </a:pPr>
            <a:fld id="{107CE9DA-D365-432F-9795-9586E9E060F3}" type="slidenum">
              <a:rPr lang="en-US" altLang="en-US" sz="750">
                <a:latin typeface="Arial" panose="020B0604020202020204" pitchFamily="34" charset="0"/>
              </a:rPr>
              <a:pPr>
                <a:spcBef>
                  <a:spcPct val="0"/>
                </a:spcBef>
                <a:buClrTx/>
                <a:buSzTx/>
                <a:buFontTx/>
                <a:buNone/>
              </a:pPr>
              <a:t>15</a:t>
            </a:fld>
            <a:endParaRPr lang="en-US" altLang="en-US" sz="750" dirty="0">
              <a:latin typeface="Arial" panose="020B0604020202020204" pitchFamily="34" charset="0"/>
            </a:endParaRPr>
          </a:p>
        </p:txBody>
      </p:sp>
      <p:pic>
        <p:nvPicPr>
          <p:cNvPr id="7" name="Picture 4" descr="MPj03874710000[1]">
            <a:extLst>
              <a:ext uri="{FF2B5EF4-FFF2-40B4-BE49-F238E27FC236}">
                <a16:creationId xmlns:a16="http://schemas.microsoft.com/office/drawing/2014/main" id="{78414F7F-ACA8-4EE3-9AC5-98B77B9D8F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000999" y="1257300"/>
            <a:ext cx="1561602" cy="2532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MPj03874710000[1]">
            <a:extLst>
              <a:ext uri="{FF2B5EF4-FFF2-40B4-BE49-F238E27FC236}">
                <a16:creationId xmlns:a16="http://schemas.microsoft.com/office/drawing/2014/main" id="{FCC3C1EB-C2C9-47C5-B38E-2A590E7299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000999" y="1600200"/>
            <a:ext cx="1561602"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a:extLst>
              <a:ext uri="{FF2B5EF4-FFF2-40B4-BE49-F238E27FC236}">
                <a16:creationId xmlns:a16="http://schemas.microsoft.com/office/drawing/2014/main" id="{CE10B6DA-1391-4EF2-8A96-F16529CFFA93}"/>
              </a:ext>
            </a:extLst>
          </p:cNvPr>
          <p:cNvSpPr txBox="1"/>
          <p:nvPr/>
        </p:nvSpPr>
        <p:spPr>
          <a:xfrm>
            <a:off x="8742760" y="4796640"/>
            <a:ext cx="344090" cy="230832"/>
          </a:xfrm>
          <a:prstGeom prst="rect">
            <a:avLst/>
          </a:prstGeom>
          <a:noFill/>
        </p:spPr>
        <p:txBody>
          <a:bodyPr wrap="square" rtlCol="0">
            <a:spAutoFit/>
          </a:bodyPr>
          <a:lstStyle/>
          <a:p>
            <a:r>
              <a:rPr lang="en-US" sz="900" dirty="0">
                <a:solidFill>
                  <a:schemeClr val="bg1"/>
                </a:solidFill>
              </a:rPr>
              <a:t>15</a:t>
            </a:r>
          </a:p>
        </p:txBody>
      </p:sp>
      <p:sp>
        <p:nvSpPr>
          <p:cNvPr id="3" name="Rectangle 1">
            <a:extLst>
              <a:ext uri="{FF2B5EF4-FFF2-40B4-BE49-F238E27FC236}">
                <a16:creationId xmlns:a16="http://schemas.microsoft.com/office/drawing/2014/main" id="{69289C76-AA32-4140-804C-EA48ED99E572}"/>
              </a:ext>
            </a:extLst>
          </p:cNvPr>
          <p:cNvSpPr>
            <a:spLocks noChangeArrowheads="1"/>
          </p:cNvSpPr>
          <p:nvPr/>
        </p:nvSpPr>
        <p:spPr bwMode="auto">
          <a:xfrm>
            <a:off x="266700" y="47265"/>
            <a:ext cx="40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853559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33343"/>
        </a:solidFill>
        <a:effectLst/>
      </p:bgPr>
    </p:bg>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EFF76915-8CB5-4349-9E2F-08D0B0EED802}"/>
              </a:ext>
            </a:extLst>
          </p:cNvPr>
          <p:cNvSpPr>
            <a:spLocks noGrp="1" noChangeArrowheads="1"/>
          </p:cNvSpPr>
          <p:nvPr>
            <p:ph type="title"/>
          </p:nvPr>
        </p:nvSpPr>
        <p:spPr>
          <a:xfrm>
            <a:off x="914400" y="208360"/>
            <a:ext cx="7772400" cy="731440"/>
          </a:xfrm>
        </p:spPr>
        <p:txBody>
          <a:bodyPr>
            <a:noAutofit/>
          </a:bodyPr>
          <a:lstStyle/>
          <a:p>
            <a:pPr eaLnBrk="1" hangingPunct="1"/>
            <a:r>
              <a:rPr lang="en-US" altLang="en-US" sz="1800" b="1" dirty="0">
                <a:effectLst>
                  <a:outerShdw blurRad="38100" dist="38100" dir="2700000" algn="tl">
                    <a:srgbClr val="000000">
                      <a:alpha val="43137"/>
                    </a:srgbClr>
                  </a:outerShdw>
                </a:effectLst>
                <a:latin typeface="Book Antiqua" panose="02040602050305030304" pitchFamily="18" charset="0"/>
              </a:rPr>
              <a:t>Additional Federal and Connecticut Competition Developments </a:t>
            </a:r>
          </a:p>
        </p:txBody>
      </p:sp>
      <p:sp>
        <p:nvSpPr>
          <p:cNvPr id="118787" name="Rectangle 3">
            <a:extLst>
              <a:ext uri="{FF2B5EF4-FFF2-40B4-BE49-F238E27FC236}">
                <a16:creationId xmlns:a16="http://schemas.microsoft.com/office/drawing/2014/main" id="{A439E01D-10F6-4467-9F24-09449A159BEA}"/>
              </a:ext>
            </a:extLst>
          </p:cNvPr>
          <p:cNvSpPr>
            <a:spLocks noGrp="1" noChangeArrowheads="1"/>
          </p:cNvSpPr>
          <p:nvPr>
            <p:ph type="body" sz="half" idx="1"/>
          </p:nvPr>
        </p:nvSpPr>
        <p:spPr>
          <a:xfrm>
            <a:off x="533400" y="1149350"/>
            <a:ext cx="7962900" cy="3785790"/>
          </a:xfrm>
        </p:spPr>
        <p:txBody>
          <a:bodyPr>
            <a:normAutofit fontScale="25000" lnSpcReduction="20000"/>
          </a:bodyPr>
          <a:lstStyle/>
          <a:p>
            <a:pPr marL="0" indent="0">
              <a:spcBef>
                <a:spcPts val="0"/>
              </a:spcBef>
              <a:buNone/>
            </a:pPr>
            <a:r>
              <a:rPr lang="en-US" sz="1800" b="1" spc="-10" dirty="0">
                <a:solidFill>
                  <a:schemeClr val="bg1"/>
                </a:solidFill>
                <a:effectLst/>
                <a:latin typeface="Times New Roman" panose="02020603050405020304" pitchFamily="18" charset="0"/>
                <a:ea typeface="Times New Roman" panose="02020603050405020304" pitchFamily="18" charset="0"/>
              </a:rPr>
              <a:t>		</a:t>
            </a:r>
          </a:p>
          <a:p>
            <a:pPr marL="0" marR="0" indent="0" fontAlgn="base">
              <a:lnSpc>
                <a:spcPts val="1375"/>
              </a:lnSpc>
              <a:spcBef>
                <a:spcPts val="15"/>
              </a:spcBef>
              <a:spcAft>
                <a:spcPts val="0"/>
              </a:spcAft>
              <a:buNone/>
            </a:pPr>
            <a:r>
              <a:rPr lang="en-US" sz="1800" b="1" spc="-10" dirty="0">
                <a:solidFill>
                  <a:schemeClr val="bg1"/>
                </a:solidFill>
                <a:latin typeface="Times New Roman" panose="02020603050405020304" pitchFamily="18" charset="0"/>
                <a:ea typeface="Times New Roman" panose="02020603050405020304" pitchFamily="18" charset="0"/>
              </a:rPr>
              <a:t>	</a:t>
            </a:r>
            <a:endParaRPr lang="en-US" sz="1600" b="1" spc="-10"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endParaRPr>
          </a:p>
          <a:p>
            <a:pPr marL="0" marR="0" fontAlgn="base">
              <a:lnSpc>
                <a:spcPts val="1375"/>
              </a:lnSpc>
              <a:spcBef>
                <a:spcPts val="15"/>
              </a:spcBef>
              <a:spcAft>
                <a:spcPts val="0"/>
              </a:spcAft>
            </a:pPr>
            <a:r>
              <a:rPr lang="en-US" sz="5600" b="1" spc="-10"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  CT Governor’s Bill No. 983 - </a:t>
            </a:r>
            <a:r>
              <a:rPr lang="en-US" sz="5600" b="1" spc="-5" dirty="0">
                <a:solidFill>
                  <a:schemeClr val="bg1"/>
                </a:solidFill>
                <a:effectLst>
                  <a:outerShdw blurRad="38100" dist="38100" dir="2700000" algn="tl">
                    <a:srgbClr val="000000">
                      <a:alpha val="43137"/>
                    </a:srgbClr>
                  </a:outerShdw>
                </a:effectLst>
                <a:latin typeface="Book Antiqua" panose="02040602050305030304" pitchFamily="18" charset="0"/>
                <a:ea typeface="Arial" panose="020B0604020202020204" pitchFamily="34" charset="0"/>
                <a:cs typeface="Times New Roman" panose="02020603050405020304" pitchFamily="18" charset="0"/>
              </a:rPr>
              <a:t>An Act Limiting Anticompetitive Health Care Practices </a:t>
            </a:r>
          </a:p>
          <a:p>
            <a:pPr marL="0" marR="0" fontAlgn="base">
              <a:lnSpc>
                <a:spcPts val="1375"/>
              </a:lnSpc>
              <a:spcBef>
                <a:spcPts val="15"/>
              </a:spcBef>
              <a:spcAft>
                <a:spcPts val="0"/>
              </a:spcAft>
            </a:pPr>
            <a:endParaRPr lang="en-US" sz="5600" b="1" spc="-5" dirty="0">
              <a:solidFill>
                <a:schemeClr val="bg1"/>
              </a:solidFill>
              <a:effectLst>
                <a:outerShdw blurRad="38100" dist="38100" dir="2700000" algn="tl">
                  <a:srgbClr val="000000">
                    <a:alpha val="43137"/>
                  </a:srgbClr>
                </a:outerShdw>
              </a:effectLst>
              <a:latin typeface="Book Antiqua" panose="02040602050305030304" pitchFamily="18" charset="0"/>
              <a:ea typeface="Arial" panose="020B0604020202020204" pitchFamily="34" charset="0"/>
              <a:cs typeface="Times New Roman" panose="02020603050405020304" pitchFamily="18" charset="0"/>
            </a:endParaRPr>
          </a:p>
          <a:p>
            <a:pPr marL="800100" lvl="2" fontAlgn="base">
              <a:lnSpc>
                <a:spcPts val="1375"/>
              </a:lnSpc>
              <a:spcBef>
                <a:spcPts val="15"/>
              </a:spcBef>
            </a:pPr>
            <a:r>
              <a:rPr lang="en-US" sz="5600" b="1" spc="-10"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Includes the following provisions:</a:t>
            </a:r>
          </a:p>
          <a:p>
            <a:pPr marL="800100" lvl="2" fontAlgn="base">
              <a:lnSpc>
                <a:spcPts val="1375"/>
              </a:lnSpc>
              <a:spcBef>
                <a:spcPts val="15"/>
              </a:spcBef>
            </a:pPr>
            <a:endParaRPr lang="en-US" sz="3000" b="1" spc="-10"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endParaRPr>
          </a:p>
          <a:p>
            <a:pPr marL="1257300" lvl="3" fontAlgn="base">
              <a:lnSpc>
                <a:spcPts val="1375"/>
              </a:lnSpc>
              <a:spcBef>
                <a:spcPts val="15"/>
              </a:spcBef>
            </a:pPr>
            <a:r>
              <a:rPr lang="en-US" sz="4800" b="1" dirty="0">
                <a:solidFill>
                  <a:schemeClr val="bg1"/>
                </a:solidFill>
                <a:effectLst>
                  <a:outerShdw blurRad="38100" dist="38100" dir="2700000" algn="tl">
                    <a:srgbClr val="000000">
                      <a:alpha val="43137"/>
                    </a:srgbClr>
                  </a:outerShdw>
                </a:effectLst>
                <a:latin typeface="Book Antiqua" panose="02040602050305030304" pitchFamily="18" charset="0"/>
                <a:ea typeface="Book Antiqua" panose="02040602050305030304" pitchFamily="18" charset="0"/>
                <a:cs typeface="Times New Roman" panose="02020603050405020304" pitchFamily="18" charset="0"/>
              </a:rPr>
              <a:t>Would require a health carrier or health plan administrator to include all members of a health care provider in a network plan</a:t>
            </a:r>
          </a:p>
          <a:p>
            <a:pPr marL="1257300" lvl="3" fontAlgn="base">
              <a:lnSpc>
                <a:spcPts val="1375"/>
              </a:lnSpc>
              <a:spcBef>
                <a:spcPts val="15"/>
              </a:spcBef>
            </a:pPr>
            <a:endParaRPr lang="en-US" sz="3700" b="1" dirty="0">
              <a:solidFill>
                <a:schemeClr val="bg1"/>
              </a:solidFill>
              <a:effectLst>
                <a:outerShdw blurRad="38100" dist="38100" dir="2700000" algn="tl">
                  <a:srgbClr val="000000">
                    <a:alpha val="43137"/>
                  </a:srgbClr>
                </a:outerShdw>
              </a:effectLst>
              <a:latin typeface="Book Antiqua" panose="02040602050305030304" pitchFamily="18" charset="0"/>
              <a:ea typeface="Book Antiqua" panose="02040602050305030304" pitchFamily="18" charset="0"/>
              <a:cs typeface="Times New Roman" panose="02020603050405020304" pitchFamily="18" charset="0"/>
            </a:endParaRPr>
          </a:p>
          <a:p>
            <a:pPr marL="1257300" lvl="3" fontAlgn="base">
              <a:lnSpc>
                <a:spcPts val="1375"/>
              </a:lnSpc>
              <a:spcBef>
                <a:spcPts val="15"/>
              </a:spcBef>
            </a:pPr>
            <a:r>
              <a:rPr lang="en-US" sz="4800" b="1" spc="-10"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Would prohibit anti-tiering , anti-steering and gag clauses</a:t>
            </a:r>
          </a:p>
          <a:p>
            <a:pPr marL="1257300" lvl="3" fontAlgn="base">
              <a:lnSpc>
                <a:spcPts val="1375"/>
              </a:lnSpc>
              <a:spcBef>
                <a:spcPts val="15"/>
              </a:spcBef>
            </a:pPr>
            <a:endParaRPr lang="en-US" sz="3700" b="1" spc="-10"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endParaRPr>
          </a:p>
          <a:p>
            <a:pPr marL="1257300" lvl="3" fontAlgn="base">
              <a:lnSpc>
                <a:spcPts val="1375"/>
              </a:lnSpc>
              <a:spcBef>
                <a:spcPts val="15"/>
              </a:spcBef>
            </a:pPr>
            <a:r>
              <a:rPr lang="en-US" sz="4800" b="1" spc="-10"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The Attorney General would have exclusive authority to enforce the aforementioned prohibitions imposed by health care providers, health carriers or health plan administrators</a:t>
            </a:r>
          </a:p>
          <a:p>
            <a:pPr marL="1257300" lvl="3" fontAlgn="base">
              <a:lnSpc>
                <a:spcPts val="1375"/>
              </a:lnSpc>
              <a:spcBef>
                <a:spcPts val="15"/>
              </a:spcBef>
            </a:pPr>
            <a:endParaRPr lang="en-US" sz="3700" b="1" spc="-10"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endParaRPr>
          </a:p>
          <a:p>
            <a:pPr marL="1257300" lvl="3" fontAlgn="base">
              <a:lnSpc>
                <a:spcPts val="1375"/>
              </a:lnSpc>
              <a:spcBef>
                <a:spcPts val="15"/>
              </a:spcBef>
            </a:pPr>
            <a:r>
              <a:rPr lang="en-US" sz="4800" b="1" spc="-10"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Prohibited clauses would be null and void  if </a:t>
            </a:r>
            <a:r>
              <a:rPr lang="en-US" sz="4800" b="1" spc="-10" dirty="0">
                <a:solidFill>
                  <a:schemeClr val="bg1"/>
                </a:solidFill>
                <a:effectLst>
                  <a:outerShdw blurRad="38100" dist="38100" dir="2700000" algn="tl">
                    <a:srgbClr val="000000">
                      <a:alpha val="43137"/>
                    </a:srgbClr>
                  </a:outerShdw>
                </a:effectLst>
                <a:latin typeface="Book Antiqua" panose="02040602050305030304" pitchFamily="18" charset="0"/>
                <a:ea typeface="Book Antiqua" panose="02040602050305030304" pitchFamily="18" charset="0"/>
                <a:cs typeface="Times New Roman" panose="02020603050405020304" pitchFamily="18" charset="0"/>
              </a:rPr>
              <a:t>entered into, renewed or amended on or after January 1, 2024</a:t>
            </a:r>
          </a:p>
          <a:p>
            <a:pPr marL="1257300" lvl="3" fontAlgn="base">
              <a:lnSpc>
                <a:spcPts val="1375"/>
              </a:lnSpc>
              <a:spcBef>
                <a:spcPts val="15"/>
              </a:spcBef>
            </a:pPr>
            <a:endParaRPr lang="en-US" sz="3700" b="1" spc="-10" dirty="0">
              <a:solidFill>
                <a:schemeClr val="bg1"/>
              </a:solidFill>
              <a:effectLst>
                <a:outerShdw blurRad="38100" dist="38100" dir="2700000" algn="tl">
                  <a:srgbClr val="000000">
                    <a:alpha val="43137"/>
                  </a:srgbClr>
                </a:outerShdw>
              </a:effectLst>
              <a:latin typeface="Book Antiqua" panose="02040602050305030304" pitchFamily="18" charset="0"/>
              <a:ea typeface="Book Antiqua" panose="02040602050305030304" pitchFamily="18" charset="0"/>
              <a:cs typeface="Times New Roman" panose="02020603050405020304" pitchFamily="18" charset="0"/>
            </a:endParaRPr>
          </a:p>
          <a:p>
            <a:pPr marL="1257300" lvl="3" fontAlgn="base">
              <a:lnSpc>
                <a:spcPts val="1375"/>
              </a:lnSpc>
              <a:spcBef>
                <a:spcPts val="15"/>
              </a:spcBef>
            </a:pPr>
            <a:r>
              <a:rPr lang="en-US" sz="4800" b="1" spc="-10" dirty="0">
                <a:solidFill>
                  <a:schemeClr val="bg1"/>
                </a:solidFill>
                <a:effectLst>
                  <a:outerShdw blurRad="38100" dist="38100" dir="2700000" algn="tl">
                    <a:srgbClr val="000000">
                      <a:alpha val="43137"/>
                    </a:srgbClr>
                  </a:outerShdw>
                </a:effectLst>
                <a:latin typeface="Book Antiqua" panose="02040602050305030304" pitchFamily="18" charset="0"/>
                <a:ea typeface="Book Antiqua" panose="02040602050305030304" pitchFamily="18" charset="0"/>
                <a:cs typeface="Times New Roman" panose="02020603050405020304" pitchFamily="18" charset="0"/>
              </a:rPr>
              <a:t>Violation of the aforesaid prohibitions would also constitute a violation of the Connecticut Unfair Trade Practices Act enforceable solely by the Attorney General, i.e., the private remedy section of CUTPA, Conn. Gen. Stat. § 42-110g, would be unavailable for such violations</a:t>
            </a:r>
          </a:p>
          <a:p>
            <a:pPr marL="1257300" lvl="3" fontAlgn="base">
              <a:lnSpc>
                <a:spcPts val="1375"/>
              </a:lnSpc>
              <a:spcBef>
                <a:spcPts val="15"/>
              </a:spcBef>
            </a:pPr>
            <a:endParaRPr lang="en-US" sz="1200" b="1" spc="-10"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endParaRPr>
          </a:p>
          <a:p>
            <a:pPr marL="1257300" lvl="3" fontAlgn="base">
              <a:lnSpc>
                <a:spcPts val="1375"/>
              </a:lnSpc>
              <a:spcBef>
                <a:spcPts val="15"/>
              </a:spcBef>
            </a:pPr>
            <a:endParaRPr lang="en-US" sz="1200" b="1" spc="-10"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endParaRPr>
          </a:p>
          <a:p>
            <a:pPr marL="0" marR="0" fontAlgn="base">
              <a:lnSpc>
                <a:spcPts val="1375"/>
              </a:lnSpc>
              <a:spcBef>
                <a:spcPts val="15"/>
              </a:spcBef>
              <a:spcAft>
                <a:spcPts val="0"/>
              </a:spcAft>
            </a:pPr>
            <a:endParaRPr lang="en-US" sz="1800" b="1" spc="-1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800100" lvl="2" fontAlgn="base">
              <a:lnSpc>
                <a:spcPts val="1375"/>
              </a:lnSpc>
              <a:spcBef>
                <a:spcPts val="15"/>
              </a:spcBef>
              <a:buFont typeface="Arial" panose="020B0604020202020204" pitchFamily="34" charset="0"/>
              <a:buChar char="•"/>
            </a:pPr>
            <a:endParaRPr lang="en-US" sz="1400" b="1" spc="-1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800100" lvl="2" fontAlgn="base">
              <a:lnSpc>
                <a:spcPts val="1375"/>
              </a:lnSpc>
              <a:spcBef>
                <a:spcPts val="15"/>
              </a:spcBef>
              <a:buFont typeface="Arial" panose="020B0604020202020204" pitchFamily="34" charset="0"/>
              <a:buChar char="•"/>
            </a:pPr>
            <a:endParaRPr lang="en-US" sz="1400" b="1" spc="-1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marR="0" fontAlgn="base">
              <a:lnSpc>
                <a:spcPts val="1375"/>
              </a:lnSpc>
              <a:spcBef>
                <a:spcPts val="15"/>
              </a:spcBef>
              <a:spcAft>
                <a:spcPts val="0"/>
              </a:spcAft>
            </a:pPr>
            <a:endParaRPr lang="en-US" sz="1800" b="1" spc="-1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400050" lvl="1" fontAlgn="base">
              <a:lnSpc>
                <a:spcPts val="1375"/>
              </a:lnSpc>
              <a:spcBef>
                <a:spcPts val="15"/>
              </a:spcBef>
            </a:pPr>
            <a:r>
              <a:rPr lang="en-US" sz="600" spc="-5" dirty="0">
                <a:solidFill>
                  <a:srgbClr val="000000"/>
                </a:solidFill>
                <a:effectLst/>
                <a:latin typeface="Times New Roman" panose="02020603050405020304" pitchFamily="18" charset="0"/>
                <a:ea typeface="Times New Roman" panose="02020603050405020304" pitchFamily="18" charset="0"/>
              </a:rPr>
              <a:t> </a:t>
            </a:r>
            <a:endParaRPr lang="en-US" sz="600" dirty="0">
              <a:effectLst/>
              <a:latin typeface="Times New Roman" panose="02020603050405020304" pitchFamily="18" charset="0"/>
              <a:ea typeface="PMingLiU"/>
            </a:endParaRPr>
          </a:p>
          <a:p>
            <a:pPr>
              <a:spcBef>
                <a:spcPts val="0"/>
              </a:spcBef>
              <a:buFont typeface="Arial" panose="020B0604020202020204" pitchFamily="34" charset="0"/>
              <a:buChar char="•"/>
            </a:pPr>
            <a:endParaRPr lang="en-US" sz="1800" dirty="0">
              <a:effectLst/>
              <a:latin typeface="Times New Roman" panose="02020603050405020304" pitchFamily="18" charset="0"/>
              <a:ea typeface="PMingLiU"/>
            </a:endParaRPr>
          </a:p>
          <a:p>
            <a:pPr>
              <a:spcBef>
                <a:spcPts val="0"/>
              </a:spcBef>
              <a:buFont typeface="Arial" panose="020B0604020202020204" pitchFamily="34" charset="0"/>
              <a:buChar char="•"/>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a:spcBef>
                <a:spcPts val="0"/>
              </a:spcBef>
              <a:buFont typeface="Arial" panose="020B0604020202020204" pitchFamily="34" charset="0"/>
              <a:buChar char="•"/>
            </a:pPr>
            <a:endParaRPr lang="en-US" sz="1800" dirty="0">
              <a:effectLst/>
              <a:latin typeface="Times New Roman" panose="02020603050405020304" pitchFamily="18" charset="0"/>
              <a:ea typeface="PMingLiU"/>
            </a:endParaRPr>
          </a:p>
          <a:p>
            <a:pPr>
              <a:spcBef>
                <a:spcPts val="0"/>
              </a:spcBef>
              <a:buFont typeface="Arial" panose="020B0604020202020204" pitchFamily="34" charset="0"/>
              <a:buChar char="•"/>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a:spcBef>
                <a:spcPts val="0"/>
              </a:spcBef>
              <a:buFont typeface="Arial" panose="020B0604020202020204" pitchFamily="34" charset="0"/>
              <a:buChar char="•"/>
            </a:pPr>
            <a:endParaRPr lang="en-US" sz="1800" dirty="0">
              <a:effectLst/>
              <a:latin typeface="Times New Roman" panose="02020603050405020304" pitchFamily="18" charset="0"/>
              <a:ea typeface="PMingLiU"/>
            </a:endParaRPr>
          </a:p>
          <a:p>
            <a:pPr>
              <a:spcBef>
                <a:spcPts val="0"/>
              </a:spcBef>
              <a:buFont typeface="Arial" panose="020B0604020202020204" pitchFamily="34" charset="0"/>
              <a:buChar char="•"/>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0" indent="0">
              <a:spcBef>
                <a:spcPts val="0"/>
              </a:spcBef>
              <a:buNone/>
            </a:pPr>
            <a:endParaRPr lang="en-US" sz="1600" b="1" spc="-10"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endParaRPr>
          </a:p>
          <a:p>
            <a:pPr marL="457200" fontAlgn="base">
              <a:lnSpc>
                <a:spcPts val="1380"/>
              </a:lnSpc>
              <a:spcBef>
                <a:spcPts val="125"/>
              </a:spcBef>
            </a:pPr>
            <a:endParaRPr lang="en-US" sz="1800" dirty="0">
              <a:effectLst/>
              <a:latin typeface="Times New Roman" panose="02020603050405020304" pitchFamily="18" charset="0"/>
              <a:ea typeface="PMingLiU"/>
            </a:endParaRPr>
          </a:p>
          <a:p>
            <a:pPr marL="457200" fontAlgn="base">
              <a:lnSpc>
                <a:spcPts val="1380"/>
              </a:lnSpc>
              <a:spcBef>
                <a:spcPts val="125"/>
              </a:spcBef>
            </a:pPr>
            <a:endParaRPr lang="en-US" sz="1800" dirty="0">
              <a:effectLst/>
              <a:latin typeface="Times New Roman" panose="02020603050405020304" pitchFamily="18" charset="0"/>
              <a:ea typeface="PMingLiU"/>
            </a:endParaRPr>
          </a:p>
          <a:p>
            <a:pPr marL="457200" fontAlgn="base">
              <a:lnSpc>
                <a:spcPts val="1380"/>
              </a:lnSpc>
              <a:spcBef>
                <a:spcPts val="125"/>
              </a:spcBef>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800" dirty="0">
              <a:effectLst/>
              <a:latin typeface="Times New Roman" panose="02020603050405020304" pitchFamily="18" charset="0"/>
              <a:ea typeface="PMingLiU"/>
            </a:endParaRPr>
          </a:p>
          <a:p>
            <a:pPr marL="457200" fontAlgn="base">
              <a:lnSpc>
                <a:spcPts val="1380"/>
              </a:lnSpc>
              <a:spcBef>
                <a:spcPts val="125"/>
              </a:spcBef>
            </a:pPr>
            <a:endParaRPr lang="en-US" sz="18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800" dirty="0">
              <a:effectLst/>
              <a:latin typeface="Times New Roman" panose="02020603050405020304" pitchFamily="18" charset="0"/>
              <a:ea typeface="PMingLiU"/>
            </a:endParaRPr>
          </a:p>
          <a:p>
            <a:pPr marL="457200" marR="0" fontAlgn="base">
              <a:lnSpc>
                <a:spcPts val="1380"/>
              </a:lnSpc>
              <a:spcBef>
                <a:spcPts val="125"/>
              </a:spcBef>
              <a:spcAft>
                <a:spcPts val="0"/>
              </a:spcAft>
            </a:pPr>
            <a:endParaRPr lang="en-US" sz="1400"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0" marR="0">
              <a:spcBef>
                <a:spcPts val="0"/>
              </a:spcBef>
              <a:spcAft>
                <a:spcPts val="0"/>
              </a:spcAft>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p:txBody>
      </p:sp>
      <p:pic>
        <p:nvPicPr>
          <p:cNvPr id="14341" name="Picture 4" descr="MPj03874710000[1]">
            <a:extLst>
              <a:ext uri="{FF2B5EF4-FFF2-40B4-BE49-F238E27FC236}">
                <a16:creationId xmlns:a16="http://schemas.microsoft.com/office/drawing/2014/main" id="{CB7EC919-E3BC-46FE-91B8-AB1FEEDCD0C0}"/>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5643749" y="1200151"/>
            <a:ext cx="1171202" cy="16418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A9375BDF-973F-4DBF-9A08-166845099437}"/>
              </a:ext>
            </a:extLst>
          </p:cNvPr>
          <p:cNvSpPr>
            <a:spLocks noGrp="1"/>
          </p:cNvSpPr>
          <p:nvPr>
            <p:ph type="ftr" sz="quarter" idx="11"/>
          </p:nvPr>
        </p:nvSpPr>
        <p:spPr>
          <a:xfrm>
            <a:off x="200679" y="4730539"/>
            <a:ext cx="1732824" cy="204601"/>
          </a:xfrm>
        </p:spPr>
        <p:txBody>
          <a:bodyPr/>
          <a:lstStyle/>
          <a:p>
            <a:pPr>
              <a:defRPr/>
            </a:pPr>
            <a:endParaRPr lang="en-US" sz="900" dirty="0"/>
          </a:p>
        </p:txBody>
      </p:sp>
      <p:sp>
        <p:nvSpPr>
          <p:cNvPr id="14338" name="Slide Number Placeholder 7">
            <a:extLst>
              <a:ext uri="{FF2B5EF4-FFF2-40B4-BE49-F238E27FC236}">
                <a16:creationId xmlns:a16="http://schemas.microsoft.com/office/drawing/2014/main" id="{01019E8A-C267-4788-ACC3-1A42045D21F4}"/>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Book Antiqua" panose="02040602050305030304" pitchFamily="18"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Book Antiqua" panose="02040602050305030304" pitchFamily="18"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Book Antiqua" panose="02040602050305030304" pitchFamily="18"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9pPr>
          </a:lstStyle>
          <a:p>
            <a:pPr>
              <a:spcBef>
                <a:spcPct val="0"/>
              </a:spcBef>
              <a:buClrTx/>
              <a:buSzTx/>
              <a:buFontTx/>
              <a:buNone/>
            </a:pPr>
            <a:fld id="{107CE9DA-D365-432F-9795-9586E9E060F3}" type="slidenum">
              <a:rPr lang="en-US" altLang="en-US" sz="750">
                <a:latin typeface="Arial" panose="020B0604020202020204" pitchFamily="34" charset="0"/>
              </a:rPr>
              <a:pPr>
                <a:spcBef>
                  <a:spcPct val="0"/>
                </a:spcBef>
                <a:buClrTx/>
                <a:buSzTx/>
                <a:buFontTx/>
                <a:buNone/>
              </a:pPr>
              <a:t>16</a:t>
            </a:fld>
            <a:endParaRPr lang="en-US" altLang="en-US" sz="750" dirty="0">
              <a:latin typeface="Arial" panose="020B0604020202020204" pitchFamily="34" charset="0"/>
            </a:endParaRPr>
          </a:p>
        </p:txBody>
      </p:sp>
      <p:pic>
        <p:nvPicPr>
          <p:cNvPr id="7" name="Picture 4" descr="MPj03874710000[1]">
            <a:extLst>
              <a:ext uri="{FF2B5EF4-FFF2-40B4-BE49-F238E27FC236}">
                <a16:creationId xmlns:a16="http://schemas.microsoft.com/office/drawing/2014/main" id="{78414F7F-ACA8-4EE3-9AC5-98B77B9D8F3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6000999" y="1257300"/>
            <a:ext cx="1561602" cy="2532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MPj03874710000[1]">
            <a:extLst>
              <a:ext uri="{FF2B5EF4-FFF2-40B4-BE49-F238E27FC236}">
                <a16:creationId xmlns:a16="http://schemas.microsoft.com/office/drawing/2014/main" id="{FCC3C1EB-C2C9-47C5-B38E-2A590E7299A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6000999" y="1600200"/>
            <a:ext cx="1561602"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a:extLst>
              <a:ext uri="{FF2B5EF4-FFF2-40B4-BE49-F238E27FC236}">
                <a16:creationId xmlns:a16="http://schemas.microsoft.com/office/drawing/2014/main" id="{CE10B6DA-1391-4EF2-8A96-F16529CFFA93}"/>
              </a:ext>
            </a:extLst>
          </p:cNvPr>
          <p:cNvSpPr txBox="1"/>
          <p:nvPr/>
        </p:nvSpPr>
        <p:spPr>
          <a:xfrm>
            <a:off x="8742760" y="4796640"/>
            <a:ext cx="344090" cy="230832"/>
          </a:xfrm>
          <a:prstGeom prst="rect">
            <a:avLst/>
          </a:prstGeom>
          <a:noFill/>
        </p:spPr>
        <p:txBody>
          <a:bodyPr wrap="square" rtlCol="0">
            <a:spAutoFit/>
          </a:bodyPr>
          <a:lstStyle/>
          <a:p>
            <a:r>
              <a:rPr lang="en-US" sz="900" dirty="0">
                <a:solidFill>
                  <a:schemeClr val="bg1"/>
                </a:solidFill>
              </a:rPr>
              <a:t>16</a:t>
            </a:r>
          </a:p>
        </p:txBody>
      </p:sp>
      <p:sp>
        <p:nvSpPr>
          <p:cNvPr id="3" name="Rectangle 1">
            <a:extLst>
              <a:ext uri="{FF2B5EF4-FFF2-40B4-BE49-F238E27FC236}">
                <a16:creationId xmlns:a16="http://schemas.microsoft.com/office/drawing/2014/main" id="{69289C76-AA32-4140-804C-EA48ED99E572}"/>
              </a:ext>
            </a:extLst>
          </p:cNvPr>
          <p:cNvSpPr>
            <a:spLocks noChangeArrowheads="1"/>
          </p:cNvSpPr>
          <p:nvPr/>
        </p:nvSpPr>
        <p:spPr bwMode="auto">
          <a:xfrm>
            <a:off x="266700" y="47265"/>
            <a:ext cx="40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graphicFrame>
        <p:nvGraphicFramePr>
          <p:cNvPr id="5" name="Object 4">
            <a:extLst>
              <a:ext uri="{FF2B5EF4-FFF2-40B4-BE49-F238E27FC236}">
                <a16:creationId xmlns:a16="http://schemas.microsoft.com/office/drawing/2014/main" id="{F5E19543-5496-464C-BB5E-6B859F900849}"/>
              </a:ext>
            </a:extLst>
          </p:cNvPr>
          <p:cNvGraphicFramePr>
            <a:graphicFrameLocks noChangeAspect="1"/>
          </p:cNvGraphicFramePr>
          <p:nvPr>
            <p:extLst>
              <p:ext uri="{D42A27DB-BD31-4B8C-83A1-F6EECF244321}">
                <p14:modId xmlns:p14="http://schemas.microsoft.com/office/powerpoint/2010/main" val="3132490635"/>
              </p:ext>
            </p:extLst>
          </p:nvPr>
        </p:nvGraphicFramePr>
        <p:xfrm>
          <a:off x="4514850" y="4822871"/>
          <a:ext cx="571500" cy="204601"/>
        </p:xfrm>
        <a:graphic>
          <a:graphicData uri="http://schemas.openxmlformats.org/presentationml/2006/ole">
            <mc:AlternateContent xmlns:mc="http://schemas.openxmlformats.org/markup-compatibility/2006">
              <mc:Choice xmlns:v="urn:schemas-microsoft-com:vml" Requires="v">
                <p:oleObj spid="_x0000_s4122" name="PDF Document" r:id="rId5" imgW="5829120" imgH="7543800" progId="PowerPDF.Document">
                  <p:embed/>
                </p:oleObj>
              </mc:Choice>
              <mc:Fallback>
                <p:oleObj name="PDF Document" r:id="rId5" imgW="5829120" imgH="7543800" progId="PowerPDF.Document">
                  <p:embed/>
                  <p:pic>
                    <p:nvPicPr>
                      <p:cNvPr id="0" name=""/>
                      <p:cNvPicPr/>
                      <p:nvPr/>
                    </p:nvPicPr>
                    <p:blipFill>
                      <a:blip r:embed="rId6"/>
                      <a:stretch>
                        <a:fillRect/>
                      </a:stretch>
                    </p:blipFill>
                    <p:spPr>
                      <a:xfrm>
                        <a:off x="4514850" y="4822871"/>
                        <a:ext cx="571500" cy="204601"/>
                      </a:xfrm>
                      <a:prstGeom prst="rect">
                        <a:avLst/>
                      </a:prstGeom>
                    </p:spPr>
                  </p:pic>
                </p:oleObj>
              </mc:Fallback>
            </mc:AlternateContent>
          </a:graphicData>
        </a:graphic>
      </p:graphicFrame>
    </p:spTree>
    <p:extLst>
      <p:ext uri="{BB962C8B-B14F-4D97-AF65-F5344CB8AC3E}">
        <p14:creationId xmlns:p14="http://schemas.microsoft.com/office/powerpoint/2010/main" val="3411167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33343"/>
        </a:solidFill>
        <a:effectLst/>
      </p:bgPr>
    </p:bg>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EFF76915-8CB5-4349-9E2F-08D0B0EED802}"/>
              </a:ext>
            </a:extLst>
          </p:cNvPr>
          <p:cNvSpPr>
            <a:spLocks noGrp="1" noChangeArrowheads="1"/>
          </p:cNvSpPr>
          <p:nvPr>
            <p:ph type="title"/>
          </p:nvPr>
        </p:nvSpPr>
        <p:spPr>
          <a:xfrm>
            <a:off x="914400" y="208360"/>
            <a:ext cx="7772400" cy="246063"/>
          </a:xfrm>
        </p:spPr>
        <p:txBody>
          <a:bodyPr>
            <a:noAutofit/>
          </a:bodyPr>
          <a:lstStyle/>
          <a:p>
            <a:pPr eaLnBrk="1" hangingPunct="1"/>
            <a:r>
              <a:rPr lang="en-US" altLang="en-US" sz="1800" b="1" dirty="0">
                <a:effectLst>
                  <a:outerShdw blurRad="38100" dist="38100" dir="2700000" algn="tl">
                    <a:srgbClr val="000000">
                      <a:alpha val="43137"/>
                    </a:srgbClr>
                  </a:outerShdw>
                </a:effectLst>
                <a:latin typeface="Book Antiqua" panose="02040602050305030304" pitchFamily="18" charset="0"/>
              </a:rPr>
              <a:t>Additional Federal and Connecticut Competition Developments </a:t>
            </a:r>
          </a:p>
        </p:txBody>
      </p:sp>
      <p:sp>
        <p:nvSpPr>
          <p:cNvPr id="118787" name="Rectangle 3">
            <a:extLst>
              <a:ext uri="{FF2B5EF4-FFF2-40B4-BE49-F238E27FC236}">
                <a16:creationId xmlns:a16="http://schemas.microsoft.com/office/drawing/2014/main" id="{A439E01D-10F6-4467-9F24-09449A159BEA}"/>
              </a:ext>
            </a:extLst>
          </p:cNvPr>
          <p:cNvSpPr>
            <a:spLocks noGrp="1" noChangeArrowheads="1"/>
          </p:cNvSpPr>
          <p:nvPr>
            <p:ph type="body" sz="half" idx="1"/>
          </p:nvPr>
        </p:nvSpPr>
        <p:spPr>
          <a:xfrm>
            <a:off x="533400" y="690734"/>
            <a:ext cx="8153400" cy="4244406"/>
          </a:xfrm>
        </p:spPr>
        <p:txBody>
          <a:bodyPr>
            <a:normAutofit/>
          </a:bodyPr>
          <a:lstStyle/>
          <a:p>
            <a:pPr marL="457200" fontAlgn="base">
              <a:lnSpc>
                <a:spcPts val="1380"/>
              </a:lnSpc>
              <a:spcBef>
                <a:spcPts val="125"/>
              </a:spcBef>
            </a:pPr>
            <a:r>
              <a:rPr lang="en-US" sz="1400" b="1" i="1" dirty="0">
                <a:solidFill>
                  <a:schemeClr val="bg1"/>
                </a:solidFill>
                <a:latin typeface="Book Antiqua" panose="02040602050305030304" pitchFamily="18" charset="0"/>
                <a:ea typeface="PMingLiU"/>
              </a:rPr>
              <a:t>Saint Francis Hospital and Medical Center, Inc. v. Hartford HealthCare Corp</a:t>
            </a:r>
            <a:r>
              <a:rPr lang="en-US" sz="1600" b="1" i="1" dirty="0">
                <a:solidFill>
                  <a:schemeClr val="bg1"/>
                </a:solidFill>
                <a:latin typeface="Book Antiqua" panose="02040602050305030304" pitchFamily="18" charset="0"/>
                <a:ea typeface="PMingLiU"/>
              </a:rPr>
              <a:t>.,</a:t>
            </a:r>
          </a:p>
          <a:p>
            <a:pPr marL="114300" indent="0" fontAlgn="base">
              <a:lnSpc>
                <a:spcPts val="1380"/>
              </a:lnSpc>
              <a:spcBef>
                <a:spcPts val="125"/>
              </a:spcBef>
              <a:buNone/>
            </a:pPr>
            <a:r>
              <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Georgia" panose="02040502050405020303" pitchFamily="18" charset="0"/>
              </a:rPr>
              <a:t>	2023 WL 1967133 (D. Conn. 2023)</a:t>
            </a:r>
          </a:p>
          <a:p>
            <a:pPr marL="457200" fontAlgn="base">
              <a:lnSpc>
                <a:spcPts val="1380"/>
              </a:lnSpc>
              <a:spcBef>
                <a:spcPts val="125"/>
              </a:spcBef>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endParaRPr>
          </a:p>
          <a:p>
            <a:pPr lvl="1" indent="-171450" fontAlgn="base">
              <a:lnSpc>
                <a:spcPts val="1380"/>
              </a:lnSpc>
              <a:spcBef>
                <a:spcPts val="125"/>
              </a:spcBef>
              <a:buFont typeface="Arial" panose="020B0604020202020204" pitchFamily="34" charset="0"/>
              <a:buChar char="•"/>
            </a:pPr>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Motion to dismiss antitrust complaint granted in part and denied in part – February 13, 2023</a:t>
            </a:r>
          </a:p>
          <a:p>
            <a:pPr lvl="1" indent="-171450" fontAlgn="base">
              <a:lnSpc>
                <a:spcPts val="1380"/>
              </a:lnSpc>
              <a:spcBef>
                <a:spcPts val="125"/>
              </a:spcBef>
              <a:buFont typeface="Arial" panose="020B0604020202020204" pitchFamily="34" charset="0"/>
              <a:buChar char="•"/>
            </a:pPr>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Allegations of allegedly anticompetitive include:</a:t>
            </a:r>
          </a:p>
          <a:p>
            <a:pPr lvl="2" indent="-171450" fontAlgn="base">
              <a:lnSpc>
                <a:spcPts val="1380"/>
              </a:lnSpc>
              <a:spcBef>
                <a:spcPts val="125"/>
              </a:spcBef>
              <a:buFont typeface="Arial" panose="020B0604020202020204" pitchFamily="34" charset="0"/>
              <a:buChar char="•"/>
            </a:pPr>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acquiring physician practices; controlling physicians’ referrals; refusing to participate in tiered networking programs; and negotiating an exclusive arrangement for certain medical technology</a:t>
            </a:r>
          </a:p>
          <a:p>
            <a:pPr lvl="1" indent="-171450" fontAlgn="base">
              <a:lnSpc>
                <a:spcPts val="1380"/>
              </a:lnSpc>
              <a:spcBef>
                <a:spcPts val="125"/>
              </a:spcBef>
              <a:buFont typeface="Arial" panose="020B0604020202020204" pitchFamily="34" charset="0"/>
              <a:buChar char="•"/>
            </a:pPr>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rPr>
              <a:t>Court holds that plaintiff has antitrust standing to </a:t>
            </a:r>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pursue claims arising from defendant’s recruitment of physicians and control over referrals</a:t>
            </a:r>
          </a:p>
          <a:p>
            <a:pPr lvl="1" indent="-171450" fontAlgn="base">
              <a:lnSpc>
                <a:spcPts val="1380"/>
              </a:lnSpc>
              <a:spcBef>
                <a:spcPts val="125"/>
              </a:spcBef>
              <a:buFont typeface="Arial" panose="020B0604020202020204" pitchFamily="34" charset="0"/>
              <a:buChar char="•"/>
            </a:pPr>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Court holds that plaintiff did not plausibly allege an antitrust injury arising from defendant’s refusal to participate in tiered networking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171450" fontAlgn="base">
              <a:lnSpc>
                <a:spcPts val="1380"/>
              </a:lnSpc>
              <a:spcBef>
                <a:spcPts val="125"/>
              </a:spcBef>
              <a:buFont typeface="Arial" panose="020B0604020202020204" pitchFamily="34" charset="0"/>
              <a:buChar char="•"/>
            </a:pPr>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“Although Saint Francis will later need to substantiate its allegations, the Court accepts the truth of the allegations at the motion to dismiss stage and finds them sufficient to justify limiting the relevant product market to commercially insured patients. Thus, Defendants’ request for dismissal on the ground that Saint Francis failed to plausibly define the relevant market is denied.” (See attached)</a:t>
            </a:r>
          </a:p>
          <a:p>
            <a:pPr lvl="1" indent="-171450" fontAlgn="base">
              <a:lnSpc>
                <a:spcPts val="1380"/>
              </a:lnSpc>
              <a:spcBef>
                <a:spcPts val="125"/>
              </a:spcBef>
              <a:buFont typeface="Arial" panose="020B0604020202020204" pitchFamily="34" charset="0"/>
              <a:buChar char="•"/>
            </a:pPr>
            <a:r>
              <a:rPr lang="en-US" sz="1200" b="1" i="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See also</a:t>
            </a:r>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 </a:t>
            </a:r>
            <a:r>
              <a:rPr lang="en-US" sz="1200" b="1" i="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Brown v. Hartford Health Care Corp</a:t>
            </a:r>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 No. X03-HHD-CV22-6152239-S (Conn. Super. Ct. 2022)</a:t>
            </a:r>
          </a:p>
          <a:p>
            <a:pPr lvl="2" indent="-171450" fontAlgn="base">
              <a:lnSpc>
                <a:spcPts val="1380"/>
              </a:lnSpc>
              <a:spcBef>
                <a:spcPts val="125"/>
              </a:spcBef>
              <a:buFont typeface="Arial" panose="020B0604020202020204" pitchFamily="34" charset="0"/>
              <a:buChar char="•"/>
            </a:pPr>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(Memoranda in support and in opposition to motion to strike complaint attached, along with the proposed amicus brief of the Connecticut Attorney General)</a:t>
            </a:r>
          </a:p>
          <a:p>
            <a:pPr lvl="1" indent="-171450" fontAlgn="base">
              <a:lnSpc>
                <a:spcPts val="1380"/>
              </a:lnSpc>
              <a:spcBef>
                <a:spcPts val="125"/>
              </a:spcBef>
              <a:buFont typeface="Arial" panose="020B0604020202020204" pitchFamily="34" charset="0"/>
              <a:buChar char="•"/>
            </a:pPr>
            <a:endPar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800" dirty="0">
              <a:effectLst/>
              <a:latin typeface="Times New Roman" panose="02020603050405020304" pitchFamily="18" charset="0"/>
              <a:ea typeface="PMingLiU"/>
            </a:endParaRPr>
          </a:p>
          <a:p>
            <a:pPr marL="457200" fontAlgn="base">
              <a:lnSpc>
                <a:spcPts val="1380"/>
              </a:lnSpc>
              <a:spcBef>
                <a:spcPts val="125"/>
              </a:spcBef>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800" dirty="0">
              <a:effectLst/>
              <a:latin typeface="Times New Roman" panose="02020603050405020304" pitchFamily="18" charset="0"/>
              <a:ea typeface="PMingLiU"/>
            </a:endParaRPr>
          </a:p>
          <a:p>
            <a:pPr marL="457200" fontAlgn="base">
              <a:lnSpc>
                <a:spcPts val="1380"/>
              </a:lnSpc>
              <a:spcBef>
                <a:spcPts val="125"/>
              </a:spcBef>
            </a:pPr>
            <a:endParaRPr lang="en-US" sz="18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800" dirty="0">
              <a:effectLst/>
              <a:latin typeface="Times New Roman" panose="02020603050405020304" pitchFamily="18" charset="0"/>
              <a:ea typeface="PMingLiU"/>
            </a:endParaRPr>
          </a:p>
          <a:p>
            <a:pPr marL="457200" marR="0" fontAlgn="base">
              <a:lnSpc>
                <a:spcPts val="1380"/>
              </a:lnSpc>
              <a:spcBef>
                <a:spcPts val="125"/>
              </a:spcBef>
              <a:spcAft>
                <a:spcPts val="0"/>
              </a:spcAft>
            </a:pPr>
            <a:endParaRPr lang="en-US" sz="1400"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0" marR="0">
              <a:spcBef>
                <a:spcPts val="0"/>
              </a:spcBef>
              <a:spcAft>
                <a:spcPts val="0"/>
              </a:spcAft>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p:txBody>
      </p:sp>
      <p:pic>
        <p:nvPicPr>
          <p:cNvPr id="14341" name="Picture 4" descr="MPj03874710000[1]">
            <a:extLst>
              <a:ext uri="{FF2B5EF4-FFF2-40B4-BE49-F238E27FC236}">
                <a16:creationId xmlns:a16="http://schemas.microsoft.com/office/drawing/2014/main" id="{CB7EC919-E3BC-46FE-91B8-AB1FEEDCD0C0}"/>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5643749" y="1200151"/>
            <a:ext cx="1171202" cy="16418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A9375BDF-973F-4DBF-9A08-166845099437}"/>
              </a:ext>
            </a:extLst>
          </p:cNvPr>
          <p:cNvSpPr>
            <a:spLocks noGrp="1"/>
          </p:cNvSpPr>
          <p:nvPr>
            <p:ph type="ftr" sz="quarter" idx="11"/>
          </p:nvPr>
        </p:nvSpPr>
        <p:spPr>
          <a:xfrm>
            <a:off x="200679" y="4730539"/>
            <a:ext cx="1732824" cy="204601"/>
          </a:xfrm>
        </p:spPr>
        <p:txBody>
          <a:bodyPr/>
          <a:lstStyle/>
          <a:p>
            <a:pPr>
              <a:defRPr/>
            </a:pPr>
            <a:endParaRPr lang="en-US" sz="900" dirty="0"/>
          </a:p>
        </p:txBody>
      </p:sp>
      <p:sp>
        <p:nvSpPr>
          <p:cNvPr id="14338" name="Slide Number Placeholder 7">
            <a:extLst>
              <a:ext uri="{FF2B5EF4-FFF2-40B4-BE49-F238E27FC236}">
                <a16:creationId xmlns:a16="http://schemas.microsoft.com/office/drawing/2014/main" id="{01019E8A-C267-4788-ACC3-1A42045D21F4}"/>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Book Antiqua" panose="02040602050305030304" pitchFamily="18"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Book Antiqua" panose="02040602050305030304" pitchFamily="18"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Book Antiqua" panose="02040602050305030304" pitchFamily="18"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9pPr>
          </a:lstStyle>
          <a:p>
            <a:pPr>
              <a:spcBef>
                <a:spcPct val="0"/>
              </a:spcBef>
              <a:buClrTx/>
              <a:buSzTx/>
              <a:buFontTx/>
              <a:buNone/>
            </a:pPr>
            <a:fld id="{107CE9DA-D365-432F-9795-9586E9E060F3}" type="slidenum">
              <a:rPr lang="en-US" altLang="en-US" sz="750">
                <a:latin typeface="Arial" panose="020B0604020202020204" pitchFamily="34" charset="0"/>
              </a:rPr>
              <a:pPr>
                <a:spcBef>
                  <a:spcPct val="0"/>
                </a:spcBef>
                <a:buClrTx/>
                <a:buSzTx/>
                <a:buFontTx/>
                <a:buNone/>
              </a:pPr>
              <a:t>17</a:t>
            </a:fld>
            <a:endParaRPr lang="en-US" altLang="en-US" sz="750" dirty="0">
              <a:latin typeface="Arial" panose="020B0604020202020204" pitchFamily="34" charset="0"/>
            </a:endParaRPr>
          </a:p>
        </p:txBody>
      </p:sp>
      <p:pic>
        <p:nvPicPr>
          <p:cNvPr id="7" name="Picture 4" descr="MPj03874710000[1]">
            <a:extLst>
              <a:ext uri="{FF2B5EF4-FFF2-40B4-BE49-F238E27FC236}">
                <a16:creationId xmlns:a16="http://schemas.microsoft.com/office/drawing/2014/main" id="{78414F7F-ACA8-4EE3-9AC5-98B77B9D8F3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6000999" y="1257300"/>
            <a:ext cx="1561602" cy="2532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MPj03874710000[1]">
            <a:extLst>
              <a:ext uri="{FF2B5EF4-FFF2-40B4-BE49-F238E27FC236}">
                <a16:creationId xmlns:a16="http://schemas.microsoft.com/office/drawing/2014/main" id="{FCC3C1EB-C2C9-47C5-B38E-2A590E7299A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6000999" y="1600200"/>
            <a:ext cx="1561602"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a:extLst>
              <a:ext uri="{FF2B5EF4-FFF2-40B4-BE49-F238E27FC236}">
                <a16:creationId xmlns:a16="http://schemas.microsoft.com/office/drawing/2014/main" id="{CE10B6DA-1391-4EF2-8A96-F16529CFFA93}"/>
              </a:ext>
            </a:extLst>
          </p:cNvPr>
          <p:cNvSpPr txBox="1"/>
          <p:nvPr/>
        </p:nvSpPr>
        <p:spPr>
          <a:xfrm>
            <a:off x="8742760" y="4796640"/>
            <a:ext cx="344090" cy="230832"/>
          </a:xfrm>
          <a:prstGeom prst="rect">
            <a:avLst/>
          </a:prstGeom>
          <a:noFill/>
        </p:spPr>
        <p:txBody>
          <a:bodyPr wrap="square" rtlCol="0">
            <a:spAutoFit/>
          </a:bodyPr>
          <a:lstStyle/>
          <a:p>
            <a:r>
              <a:rPr lang="en-US" sz="900" dirty="0">
                <a:solidFill>
                  <a:schemeClr val="bg1"/>
                </a:solidFill>
              </a:rPr>
              <a:t>17</a:t>
            </a:r>
          </a:p>
        </p:txBody>
      </p:sp>
      <p:sp>
        <p:nvSpPr>
          <p:cNvPr id="3" name="Rectangle 1">
            <a:extLst>
              <a:ext uri="{FF2B5EF4-FFF2-40B4-BE49-F238E27FC236}">
                <a16:creationId xmlns:a16="http://schemas.microsoft.com/office/drawing/2014/main" id="{69289C76-AA32-4140-804C-EA48ED99E572}"/>
              </a:ext>
            </a:extLst>
          </p:cNvPr>
          <p:cNvSpPr>
            <a:spLocks noChangeArrowheads="1"/>
          </p:cNvSpPr>
          <p:nvPr/>
        </p:nvSpPr>
        <p:spPr bwMode="auto">
          <a:xfrm>
            <a:off x="266700" y="47265"/>
            <a:ext cx="40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graphicFrame>
        <p:nvGraphicFramePr>
          <p:cNvPr id="5" name="Object 4">
            <a:extLst>
              <a:ext uri="{FF2B5EF4-FFF2-40B4-BE49-F238E27FC236}">
                <a16:creationId xmlns:a16="http://schemas.microsoft.com/office/drawing/2014/main" id="{6E70BD86-0543-402D-93EE-E58ABB2BD5B7}"/>
              </a:ext>
            </a:extLst>
          </p:cNvPr>
          <p:cNvGraphicFramePr>
            <a:graphicFrameLocks noChangeAspect="1"/>
          </p:cNvGraphicFramePr>
          <p:nvPr>
            <p:extLst>
              <p:ext uri="{D42A27DB-BD31-4B8C-83A1-F6EECF244321}">
                <p14:modId xmlns:p14="http://schemas.microsoft.com/office/powerpoint/2010/main" val="88594225"/>
              </p:ext>
            </p:extLst>
          </p:nvPr>
        </p:nvGraphicFramePr>
        <p:xfrm>
          <a:off x="4367709" y="4394201"/>
          <a:ext cx="388441" cy="336338"/>
        </p:xfrm>
        <a:graphic>
          <a:graphicData uri="http://schemas.openxmlformats.org/presentationml/2006/ole">
            <mc:AlternateContent xmlns:mc="http://schemas.openxmlformats.org/markup-compatibility/2006">
              <mc:Choice xmlns:v="urn:schemas-microsoft-com:vml" Requires="v">
                <p:oleObj spid="_x0000_s3105" name="PDF Document" r:id="rId5" imgW="5829120" imgH="7543800" progId="PowerPDF.Document">
                  <p:embed/>
                </p:oleObj>
              </mc:Choice>
              <mc:Fallback>
                <p:oleObj name="PDF Document" r:id="rId5" imgW="5829120" imgH="7543800" progId="PowerPDF.Document">
                  <p:embed/>
                  <p:pic>
                    <p:nvPicPr>
                      <p:cNvPr id="0" name=""/>
                      <p:cNvPicPr/>
                      <p:nvPr/>
                    </p:nvPicPr>
                    <p:blipFill>
                      <a:blip r:embed="rId6"/>
                      <a:stretch>
                        <a:fillRect/>
                      </a:stretch>
                    </p:blipFill>
                    <p:spPr>
                      <a:xfrm>
                        <a:off x="4367709" y="4394201"/>
                        <a:ext cx="388441" cy="33633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08C91B0-C3AD-460F-9BE8-FB650EAC4196}"/>
              </a:ext>
            </a:extLst>
          </p:cNvPr>
          <p:cNvGraphicFramePr>
            <a:graphicFrameLocks noChangeAspect="1"/>
          </p:cNvGraphicFramePr>
          <p:nvPr>
            <p:extLst>
              <p:ext uri="{D42A27DB-BD31-4B8C-83A1-F6EECF244321}">
                <p14:modId xmlns:p14="http://schemas.microsoft.com/office/powerpoint/2010/main" val="177139925"/>
              </p:ext>
            </p:extLst>
          </p:nvPr>
        </p:nvGraphicFramePr>
        <p:xfrm>
          <a:off x="5295626" y="4394202"/>
          <a:ext cx="472186" cy="336338"/>
        </p:xfrm>
        <a:graphic>
          <a:graphicData uri="http://schemas.openxmlformats.org/presentationml/2006/ole">
            <mc:AlternateContent xmlns:mc="http://schemas.openxmlformats.org/markup-compatibility/2006">
              <mc:Choice xmlns:v="urn:schemas-microsoft-com:vml" Requires="v">
                <p:oleObj spid="_x0000_s3106" name="PDF Document" r:id="rId7" imgW="5797080" imgH="7571160" progId="PowerPDF.Document">
                  <p:embed/>
                </p:oleObj>
              </mc:Choice>
              <mc:Fallback>
                <p:oleObj name="PDF Document" r:id="rId7" imgW="5797080" imgH="7571160" progId="PowerPDF.Document">
                  <p:embed/>
                  <p:pic>
                    <p:nvPicPr>
                      <p:cNvPr id="0" name=""/>
                      <p:cNvPicPr/>
                      <p:nvPr/>
                    </p:nvPicPr>
                    <p:blipFill>
                      <a:blip r:embed="rId8"/>
                      <a:stretch>
                        <a:fillRect/>
                      </a:stretch>
                    </p:blipFill>
                    <p:spPr>
                      <a:xfrm>
                        <a:off x="5295626" y="4394202"/>
                        <a:ext cx="472186" cy="33633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7C986DF-B1AD-40AB-85F9-5571BA81D94B}"/>
              </a:ext>
            </a:extLst>
          </p:cNvPr>
          <p:cNvGraphicFramePr>
            <a:graphicFrameLocks noChangeAspect="1"/>
          </p:cNvGraphicFramePr>
          <p:nvPr>
            <p:extLst>
              <p:ext uri="{D42A27DB-BD31-4B8C-83A1-F6EECF244321}">
                <p14:modId xmlns:p14="http://schemas.microsoft.com/office/powerpoint/2010/main" val="1922286024"/>
              </p:ext>
            </p:extLst>
          </p:nvPr>
        </p:nvGraphicFramePr>
        <p:xfrm>
          <a:off x="6014272" y="4394203"/>
          <a:ext cx="293016" cy="336336"/>
        </p:xfrm>
        <a:graphic>
          <a:graphicData uri="http://schemas.openxmlformats.org/presentationml/2006/ole">
            <mc:AlternateContent xmlns:mc="http://schemas.openxmlformats.org/markup-compatibility/2006">
              <mc:Choice xmlns:v="urn:schemas-microsoft-com:vml" Requires="v">
                <p:oleObj spid="_x0000_s3107" name="PDF Document" r:id="rId9" imgW="5829120" imgH="7543800" progId="PowerPDF.Document">
                  <p:embed/>
                </p:oleObj>
              </mc:Choice>
              <mc:Fallback>
                <p:oleObj name="PDF Document" r:id="rId9" imgW="5829120" imgH="7543800" progId="PowerPDF.Document">
                  <p:embed/>
                  <p:pic>
                    <p:nvPicPr>
                      <p:cNvPr id="0" name=""/>
                      <p:cNvPicPr/>
                      <p:nvPr/>
                    </p:nvPicPr>
                    <p:blipFill>
                      <a:blip r:embed="rId10"/>
                      <a:stretch>
                        <a:fillRect/>
                      </a:stretch>
                    </p:blipFill>
                    <p:spPr>
                      <a:xfrm>
                        <a:off x="6014272" y="4394203"/>
                        <a:ext cx="293016" cy="336336"/>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93A6E393-4308-4403-90D4-304D3B5BD147}"/>
              </a:ext>
            </a:extLst>
          </p:cNvPr>
          <p:cNvGraphicFramePr>
            <a:graphicFrameLocks noChangeAspect="1"/>
          </p:cNvGraphicFramePr>
          <p:nvPr>
            <p:extLst>
              <p:ext uri="{D42A27DB-BD31-4B8C-83A1-F6EECF244321}">
                <p14:modId xmlns:p14="http://schemas.microsoft.com/office/powerpoint/2010/main" val="630749852"/>
              </p:ext>
            </p:extLst>
          </p:nvPr>
        </p:nvGraphicFramePr>
        <p:xfrm>
          <a:off x="6553749" y="4394203"/>
          <a:ext cx="388442" cy="336337"/>
        </p:xfrm>
        <a:graphic>
          <a:graphicData uri="http://schemas.openxmlformats.org/presentationml/2006/ole">
            <mc:AlternateContent xmlns:mc="http://schemas.openxmlformats.org/markup-compatibility/2006">
              <mc:Choice xmlns:v="urn:schemas-microsoft-com:vml" Requires="v">
                <p:oleObj spid="_x0000_s3108" name="PDF Document" r:id="rId11" imgW="5829120" imgH="7543800" progId="PowerPDF.Document">
                  <p:embed/>
                </p:oleObj>
              </mc:Choice>
              <mc:Fallback>
                <p:oleObj name="PDF Document" r:id="rId11" imgW="5829120" imgH="7543800" progId="PowerPDF.Document">
                  <p:embed/>
                  <p:pic>
                    <p:nvPicPr>
                      <p:cNvPr id="0" name=""/>
                      <p:cNvPicPr/>
                      <p:nvPr/>
                    </p:nvPicPr>
                    <p:blipFill>
                      <a:blip r:embed="rId12"/>
                      <a:stretch>
                        <a:fillRect/>
                      </a:stretch>
                    </p:blipFill>
                    <p:spPr>
                      <a:xfrm>
                        <a:off x="6553749" y="4394203"/>
                        <a:ext cx="388442" cy="336337"/>
                      </a:xfrm>
                      <a:prstGeom prst="rect">
                        <a:avLst/>
                      </a:prstGeom>
                    </p:spPr>
                  </p:pic>
                </p:oleObj>
              </mc:Fallback>
            </mc:AlternateContent>
          </a:graphicData>
        </a:graphic>
      </p:graphicFrame>
    </p:spTree>
    <p:extLst>
      <p:ext uri="{BB962C8B-B14F-4D97-AF65-F5344CB8AC3E}">
        <p14:creationId xmlns:p14="http://schemas.microsoft.com/office/powerpoint/2010/main" val="151872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33343"/>
        </a:solidFill>
        <a:effectLst/>
      </p:bgPr>
    </p:bg>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EFF76915-8CB5-4349-9E2F-08D0B0EED802}"/>
              </a:ext>
            </a:extLst>
          </p:cNvPr>
          <p:cNvSpPr>
            <a:spLocks noGrp="1" noChangeArrowheads="1"/>
          </p:cNvSpPr>
          <p:nvPr>
            <p:ph type="title"/>
          </p:nvPr>
        </p:nvSpPr>
        <p:spPr>
          <a:xfrm>
            <a:off x="914400" y="356294"/>
            <a:ext cx="7772400" cy="577156"/>
          </a:xfrm>
        </p:spPr>
        <p:txBody>
          <a:bodyPr>
            <a:noAutofit/>
          </a:bodyPr>
          <a:lstStyle/>
          <a:p>
            <a:pPr eaLnBrk="1" hangingPunct="1"/>
            <a:r>
              <a:rPr lang="en-US" altLang="en-US" sz="1800" b="1" dirty="0">
                <a:effectLst>
                  <a:outerShdw blurRad="38100" dist="38100" dir="2700000" algn="tl">
                    <a:srgbClr val="000000">
                      <a:alpha val="43137"/>
                    </a:srgbClr>
                  </a:outerShdw>
                </a:effectLst>
                <a:latin typeface="Book Antiqua" panose="02040602050305030304" pitchFamily="18" charset="0"/>
              </a:rPr>
              <a:t>Additional Federal and Connecticut Competition Developments </a:t>
            </a:r>
          </a:p>
        </p:txBody>
      </p:sp>
      <p:sp>
        <p:nvSpPr>
          <p:cNvPr id="118787" name="Rectangle 3">
            <a:extLst>
              <a:ext uri="{FF2B5EF4-FFF2-40B4-BE49-F238E27FC236}">
                <a16:creationId xmlns:a16="http://schemas.microsoft.com/office/drawing/2014/main" id="{A439E01D-10F6-4467-9F24-09449A159BEA}"/>
              </a:ext>
            </a:extLst>
          </p:cNvPr>
          <p:cNvSpPr>
            <a:spLocks noGrp="1" noChangeArrowheads="1"/>
          </p:cNvSpPr>
          <p:nvPr>
            <p:ph type="body" sz="half" idx="1"/>
          </p:nvPr>
        </p:nvSpPr>
        <p:spPr>
          <a:xfrm>
            <a:off x="520700" y="1130300"/>
            <a:ext cx="7962900" cy="3804840"/>
          </a:xfrm>
        </p:spPr>
        <p:txBody>
          <a:bodyPr>
            <a:normAutofit/>
          </a:bodyPr>
          <a:lstStyle/>
          <a:p>
            <a:pPr marL="0" indent="0">
              <a:spcBef>
                <a:spcPts val="0"/>
              </a:spcBef>
              <a:buNone/>
            </a:pPr>
            <a:endParaRPr lang="en-US" sz="1600" b="1" spc="-10"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endParaRPr>
          </a:p>
          <a:p>
            <a:pPr marL="457200" fontAlgn="base">
              <a:lnSpc>
                <a:spcPts val="1380"/>
              </a:lnSpc>
              <a:spcBef>
                <a:spcPts val="125"/>
              </a:spcBef>
            </a:pPr>
            <a:r>
              <a:rPr lang="en-US" sz="1600" b="1" i="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Gibson v. MGM Resorts International, et al</a:t>
            </a: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 (D. Nev., No.  2:23-cv-00140) </a:t>
            </a:r>
          </a:p>
          <a:p>
            <a:pPr marL="457200" fontAlgn="base">
              <a:lnSpc>
                <a:spcPts val="1380"/>
              </a:lnSpc>
              <a:spcBef>
                <a:spcPts val="125"/>
              </a:spcBef>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endParaRPr>
          </a:p>
          <a:p>
            <a:pPr marL="114300" indent="0" fontAlgn="base">
              <a:lnSpc>
                <a:spcPts val="1380"/>
              </a:lnSpc>
              <a:spcBef>
                <a:spcPts val="125"/>
              </a:spcBef>
              <a:buNone/>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endParaRPr>
          </a:p>
          <a:p>
            <a:pPr lvl="1" indent="-171450" fontAlgn="base">
              <a:lnSpc>
                <a:spcPts val="1380"/>
              </a:lnSpc>
              <a:spcBef>
                <a:spcPts val="125"/>
              </a:spcBef>
              <a:buFont typeface="Arial" panose="020B0604020202020204" pitchFamily="34" charset="0"/>
              <a:buChar char="•"/>
            </a:pPr>
            <a:endPar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lvl="1" indent="-171450" fontAlgn="base">
              <a:lnSpc>
                <a:spcPts val="1380"/>
              </a:lnSpc>
              <a:spcBef>
                <a:spcPts val="125"/>
              </a:spcBef>
              <a:buFont typeface="Arial" panose="020B0604020202020204" pitchFamily="34" charset="0"/>
              <a:buChar char="•"/>
            </a:pPr>
            <a:r>
              <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rPr>
              <a:t>Allegation is that certain Las Vegas Strip hotels have engaged in a </a:t>
            </a:r>
            <a:r>
              <a:rPr lang="en-US" sz="1400" b="1" spc="-5"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contract, combination, or conspiracy in violation of Section 1 of the Sherman Act consisting of a </a:t>
            </a:r>
            <a:r>
              <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continuing agreement among Defendants to use pricing algorithms provided by Rainmaker Group that have caused Plaintiffs to pay inflated amounts for hotel rooms in the Las Vegas Strip market.</a:t>
            </a:r>
          </a:p>
          <a:p>
            <a:pPr marL="571500" lvl="1" indent="0" fontAlgn="base">
              <a:lnSpc>
                <a:spcPts val="1380"/>
              </a:lnSpc>
              <a:spcBef>
                <a:spcPts val="125"/>
              </a:spcBef>
              <a:buNone/>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endParaRPr>
          </a:p>
          <a:p>
            <a:pPr lvl="1" indent="-171450" fontAlgn="base">
              <a:lnSpc>
                <a:spcPts val="1380"/>
              </a:lnSpc>
              <a:spcBef>
                <a:spcPts val="125"/>
              </a:spcBef>
              <a:buFont typeface="Arial" panose="020B0604020202020204" pitchFamily="34" charset="0"/>
              <a:buChar char="•"/>
            </a:pPr>
            <a:r>
              <a:rPr lang="en-US" sz="1400" b="1" spc="-5"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“Defendant Hotel Operators rely on Rainmaker Group’s pricing algorithms – GuestRev, Revcaster, and GroupRev – in making pricing decisions as opposed to independently </a:t>
            </a:r>
            <a:r>
              <a:rPr lang="en-US" sz="1400" b="1" spc="-5"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and without collusion setting prices.”</a:t>
            </a:r>
          </a:p>
          <a:p>
            <a:pPr lvl="1" indent="-171450" fontAlgn="base">
              <a:lnSpc>
                <a:spcPts val="1380"/>
              </a:lnSpc>
              <a:spcBef>
                <a:spcPts val="125"/>
              </a:spcBef>
              <a:buFont typeface="Arial" panose="020B0604020202020204" pitchFamily="34" charset="0"/>
              <a:buChar char="•"/>
            </a:pPr>
            <a:endParaRPr lang="en-US" sz="1200" b="1" dirty="0">
              <a:solidFill>
                <a:schemeClr val="bg1"/>
              </a:solidFill>
              <a:effectLst>
                <a:outerShdw blurRad="38100" dist="38100" dir="2700000" algn="tl">
                  <a:srgbClr val="000000">
                    <a:alpha val="43137"/>
                  </a:srgbClr>
                </a:outerShdw>
              </a:effectLst>
              <a:latin typeface="Times New Roman" panose="02020603050405020304" pitchFamily="18" charset="0"/>
              <a:ea typeface="PMingLiU"/>
            </a:endParaRPr>
          </a:p>
          <a:p>
            <a:pPr marL="114300" indent="0" fontAlgn="base">
              <a:lnSpc>
                <a:spcPts val="1380"/>
              </a:lnSpc>
              <a:spcBef>
                <a:spcPts val="125"/>
              </a:spcBef>
              <a:buNone/>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114300" indent="0" fontAlgn="base">
              <a:lnSpc>
                <a:spcPts val="1380"/>
              </a:lnSpc>
              <a:spcBef>
                <a:spcPts val="125"/>
              </a:spcBef>
              <a:buNone/>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800" dirty="0">
              <a:effectLst/>
              <a:latin typeface="Times New Roman" panose="02020603050405020304" pitchFamily="18" charset="0"/>
              <a:ea typeface="PMingLiU"/>
            </a:endParaRPr>
          </a:p>
          <a:p>
            <a:pPr marL="457200" marR="0" fontAlgn="base">
              <a:lnSpc>
                <a:spcPts val="1380"/>
              </a:lnSpc>
              <a:spcBef>
                <a:spcPts val="125"/>
              </a:spcBef>
              <a:spcAft>
                <a:spcPts val="0"/>
              </a:spcAft>
            </a:pPr>
            <a:endParaRPr lang="en-US" sz="1400"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0" marR="0">
              <a:spcBef>
                <a:spcPts val="0"/>
              </a:spcBef>
              <a:spcAft>
                <a:spcPts val="0"/>
              </a:spcAft>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p:txBody>
      </p:sp>
      <p:pic>
        <p:nvPicPr>
          <p:cNvPr id="14341" name="Picture 4" descr="MPj03874710000[1]">
            <a:extLst>
              <a:ext uri="{FF2B5EF4-FFF2-40B4-BE49-F238E27FC236}">
                <a16:creationId xmlns:a16="http://schemas.microsoft.com/office/drawing/2014/main" id="{CB7EC919-E3BC-46FE-91B8-AB1FEEDCD0C0}"/>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5643749" y="1200151"/>
            <a:ext cx="1171202" cy="16418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A9375BDF-973F-4DBF-9A08-166845099437}"/>
              </a:ext>
            </a:extLst>
          </p:cNvPr>
          <p:cNvSpPr>
            <a:spLocks noGrp="1"/>
          </p:cNvSpPr>
          <p:nvPr>
            <p:ph type="ftr" sz="quarter" idx="11"/>
          </p:nvPr>
        </p:nvSpPr>
        <p:spPr>
          <a:xfrm>
            <a:off x="200679" y="4730539"/>
            <a:ext cx="1732824" cy="204601"/>
          </a:xfrm>
        </p:spPr>
        <p:txBody>
          <a:bodyPr/>
          <a:lstStyle/>
          <a:p>
            <a:pPr>
              <a:defRPr/>
            </a:pPr>
            <a:endParaRPr lang="en-US" sz="900" dirty="0"/>
          </a:p>
        </p:txBody>
      </p:sp>
      <p:sp>
        <p:nvSpPr>
          <p:cNvPr id="14338" name="Slide Number Placeholder 7">
            <a:extLst>
              <a:ext uri="{FF2B5EF4-FFF2-40B4-BE49-F238E27FC236}">
                <a16:creationId xmlns:a16="http://schemas.microsoft.com/office/drawing/2014/main" id="{01019E8A-C267-4788-ACC3-1A42045D21F4}"/>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Book Antiqua" panose="02040602050305030304" pitchFamily="18"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Book Antiqua" panose="02040602050305030304" pitchFamily="18"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Book Antiqua" panose="02040602050305030304" pitchFamily="18"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9pPr>
          </a:lstStyle>
          <a:p>
            <a:pPr>
              <a:spcBef>
                <a:spcPct val="0"/>
              </a:spcBef>
              <a:buClrTx/>
              <a:buSzTx/>
              <a:buFontTx/>
              <a:buNone/>
            </a:pPr>
            <a:fld id="{107CE9DA-D365-432F-9795-9586E9E060F3}" type="slidenum">
              <a:rPr lang="en-US" altLang="en-US" sz="750">
                <a:latin typeface="Arial" panose="020B0604020202020204" pitchFamily="34" charset="0"/>
              </a:rPr>
              <a:pPr>
                <a:spcBef>
                  <a:spcPct val="0"/>
                </a:spcBef>
                <a:buClrTx/>
                <a:buSzTx/>
                <a:buFontTx/>
                <a:buNone/>
              </a:pPr>
              <a:t>18</a:t>
            </a:fld>
            <a:endParaRPr lang="en-US" altLang="en-US" sz="750" dirty="0">
              <a:latin typeface="Arial" panose="020B0604020202020204" pitchFamily="34" charset="0"/>
            </a:endParaRPr>
          </a:p>
        </p:txBody>
      </p:sp>
      <p:pic>
        <p:nvPicPr>
          <p:cNvPr id="7" name="Picture 4" descr="MPj03874710000[1]">
            <a:extLst>
              <a:ext uri="{FF2B5EF4-FFF2-40B4-BE49-F238E27FC236}">
                <a16:creationId xmlns:a16="http://schemas.microsoft.com/office/drawing/2014/main" id="{78414F7F-ACA8-4EE3-9AC5-98B77B9D8F3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6000999" y="1257300"/>
            <a:ext cx="1561602" cy="2532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MPj03874710000[1]">
            <a:extLst>
              <a:ext uri="{FF2B5EF4-FFF2-40B4-BE49-F238E27FC236}">
                <a16:creationId xmlns:a16="http://schemas.microsoft.com/office/drawing/2014/main" id="{FCC3C1EB-C2C9-47C5-B38E-2A590E7299A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6000999" y="1600200"/>
            <a:ext cx="1561602"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a:extLst>
              <a:ext uri="{FF2B5EF4-FFF2-40B4-BE49-F238E27FC236}">
                <a16:creationId xmlns:a16="http://schemas.microsoft.com/office/drawing/2014/main" id="{CE10B6DA-1391-4EF2-8A96-F16529CFFA93}"/>
              </a:ext>
            </a:extLst>
          </p:cNvPr>
          <p:cNvSpPr txBox="1"/>
          <p:nvPr/>
        </p:nvSpPr>
        <p:spPr>
          <a:xfrm>
            <a:off x="8742760" y="4796640"/>
            <a:ext cx="344090" cy="230832"/>
          </a:xfrm>
          <a:prstGeom prst="rect">
            <a:avLst/>
          </a:prstGeom>
          <a:noFill/>
        </p:spPr>
        <p:txBody>
          <a:bodyPr wrap="square" rtlCol="0">
            <a:spAutoFit/>
          </a:bodyPr>
          <a:lstStyle/>
          <a:p>
            <a:r>
              <a:rPr lang="en-US" sz="900" dirty="0">
                <a:solidFill>
                  <a:schemeClr val="bg1"/>
                </a:solidFill>
              </a:rPr>
              <a:t>18</a:t>
            </a:r>
          </a:p>
        </p:txBody>
      </p:sp>
      <p:sp>
        <p:nvSpPr>
          <p:cNvPr id="3" name="Rectangle 1">
            <a:extLst>
              <a:ext uri="{FF2B5EF4-FFF2-40B4-BE49-F238E27FC236}">
                <a16:creationId xmlns:a16="http://schemas.microsoft.com/office/drawing/2014/main" id="{69289C76-AA32-4140-804C-EA48ED99E572}"/>
              </a:ext>
            </a:extLst>
          </p:cNvPr>
          <p:cNvSpPr>
            <a:spLocks noChangeArrowheads="1"/>
          </p:cNvSpPr>
          <p:nvPr/>
        </p:nvSpPr>
        <p:spPr bwMode="auto">
          <a:xfrm>
            <a:off x="266700" y="47265"/>
            <a:ext cx="40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graphicFrame>
        <p:nvGraphicFramePr>
          <p:cNvPr id="11" name="Object 10">
            <a:extLst>
              <a:ext uri="{FF2B5EF4-FFF2-40B4-BE49-F238E27FC236}">
                <a16:creationId xmlns:a16="http://schemas.microsoft.com/office/drawing/2014/main" id="{934C9384-5328-41EA-9EE1-0F22D2F2C87F}"/>
              </a:ext>
            </a:extLst>
          </p:cNvPr>
          <p:cNvGraphicFramePr>
            <a:graphicFrameLocks noChangeAspect="1"/>
          </p:cNvGraphicFramePr>
          <p:nvPr>
            <p:extLst>
              <p:ext uri="{D42A27DB-BD31-4B8C-83A1-F6EECF244321}">
                <p14:modId xmlns:p14="http://schemas.microsoft.com/office/powerpoint/2010/main" val="2190518070"/>
              </p:ext>
            </p:extLst>
          </p:nvPr>
        </p:nvGraphicFramePr>
        <p:xfrm>
          <a:off x="4375150" y="4244795"/>
          <a:ext cx="419100" cy="542411"/>
        </p:xfrm>
        <a:graphic>
          <a:graphicData uri="http://schemas.openxmlformats.org/presentationml/2006/ole">
            <mc:AlternateContent xmlns:mc="http://schemas.openxmlformats.org/markup-compatibility/2006">
              <mc:Choice xmlns:v="urn:schemas-microsoft-com:vml" Requires="v">
                <p:oleObj spid="_x0000_s2077" name="PDF Document" r:id="rId5" imgW="5829120" imgH="7543800" progId="PowerPDF.Document">
                  <p:embed/>
                </p:oleObj>
              </mc:Choice>
              <mc:Fallback>
                <p:oleObj name="PDF Document" r:id="rId5" imgW="5829120" imgH="7543800" progId="PowerPDF.Document">
                  <p:embed/>
                  <p:pic>
                    <p:nvPicPr>
                      <p:cNvPr id="0" name=""/>
                      <p:cNvPicPr/>
                      <p:nvPr/>
                    </p:nvPicPr>
                    <p:blipFill>
                      <a:blip r:embed="rId6"/>
                      <a:stretch>
                        <a:fillRect/>
                      </a:stretch>
                    </p:blipFill>
                    <p:spPr>
                      <a:xfrm>
                        <a:off x="4375150" y="4244795"/>
                        <a:ext cx="419100" cy="542411"/>
                      </a:xfrm>
                      <a:prstGeom prst="rect">
                        <a:avLst/>
                      </a:prstGeom>
                    </p:spPr>
                  </p:pic>
                </p:oleObj>
              </mc:Fallback>
            </mc:AlternateContent>
          </a:graphicData>
        </a:graphic>
      </p:graphicFrame>
    </p:spTree>
    <p:extLst>
      <p:ext uri="{BB962C8B-B14F-4D97-AF65-F5344CB8AC3E}">
        <p14:creationId xmlns:p14="http://schemas.microsoft.com/office/powerpoint/2010/main" val="593278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C008-3FB3-4FE9-8777-B4FD52AF8E1B}"/>
              </a:ext>
            </a:extLst>
          </p:cNvPr>
          <p:cNvSpPr>
            <a:spLocks noGrp="1"/>
          </p:cNvSpPr>
          <p:nvPr>
            <p:ph type="title"/>
          </p:nvPr>
        </p:nvSpPr>
        <p:spPr>
          <a:xfrm>
            <a:off x="628650" y="262218"/>
            <a:ext cx="7886700" cy="474618"/>
          </a:xfrm>
        </p:spPr>
        <p:txBody>
          <a:bodyPr>
            <a:normAutofit/>
          </a:bodyPr>
          <a:lstStyle/>
          <a:p>
            <a:r>
              <a:rPr lang="en-US" altLang="en-US" sz="1800" b="1" dirty="0">
                <a:effectLst>
                  <a:outerShdw blurRad="38100" dist="38100" dir="2700000" algn="tl">
                    <a:srgbClr val="000000">
                      <a:alpha val="43137"/>
                    </a:srgbClr>
                  </a:outerShdw>
                </a:effectLst>
                <a:latin typeface="Book Antiqua" panose="02040602050305030304" pitchFamily="18" charset="0"/>
              </a:rPr>
              <a:t>Additional Federal and Connecticut Competition Developments </a:t>
            </a:r>
            <a:endParaRPr lang="en-US" sz="1800" b="1" dirty="0">
              <a:effectLst>
                <a:outerShdw blurRad="38100" dist="38100" dir="2700000" algn="tl">
                  <a:srgbClr val="000000">
                    <a:alpha val="43137"/>
                  </a:srgbClr>
                </a:outerShdw>
              </a:effectLst>
              <a:latin typeface="Book Antiqua" panose="02040602050305030304" pitchFamily="18" charset="0"/>
            </a:endParaRPr>
          </a:p>
        </p:txBody>
      </p:sp>
      <p:sp>
        <p:nvSpPr>
          <p:cNvPr id="3" name="Content Placeholder 2">
            <a:extLst>
              <a:ext uri="{FF2B5EF4-FFF2-40B4-BE49-F238E27FC236}">
                <a16:creationId xmlns:a16="http://schemas.microsoft.com/office/drawing/2014/main" id="{64E5C855-148B-4626-ADC5-A6C5801866B7}"/>
              </a:ext>
            </a:extLst>
          </p:cNvPr>
          <p:cNvSpPr>
            <a:spLocks noGrp="1"/>
          </p:cNvSpPr>
          <p:nvPr>
            <p:ph idx="1"/>
          </p:nvPr>
        </p:nvSpPr>
        <p:spPr/>
        <p:txBody>
          <a:bodyPr/>
          <a:lstStyle/>
          <a:p>
            <a:endParaRPr lang="en-US" b="1" dirty="0"/>
          </a:p>
        </p:txBody>
      </p:sp>
      <p:sp>
        <p:nvSpPr>
          <p:cNvPr id="4" name="Footer Placeholder 3">
            <a:extLst>
              <a:ext uri="{FF2B5EF4-FFF2-40B4-BE49-F238E27FC236}">
                <a16:creationId xmlns:a16="http://schemas.microsoft.com/office/drawing/2014/main" id="{98EEFA4C-7625-46DB-8049-1A8C21BB5C84}"/>
              </a:ext>
            </a:extLst>
          </p:cNvPr>
          <p:cNvSpPr>
            <a:spLocks noGrp="1"/>
          </p:cNvSpPr>
          <p:nvPr>
            <p:ph type="ftr" sz="quarter" idx="11"/>
          </p:nvPr>
        </p:nvSpPr>
        <p:spPr>
          <a:xfrm>
            <a:off x="8348012" y="4767263"/>
            <a:ext cx="638106" cy="273844"/>
          </a:xfrm>
        </p:spPr>
        <p:txBody>
          <a:bodyPr/>
          <a:lstStyle/>
          <a:p>
            <a:r>
              <a:rPr lang="en-US" sz="900" b="1" dirty="0">
                <a:solidFill>
                  <a:schemeClr val="bg1"/>
                </a:solidFill>
              </a:rPr>
              <a:t>19</a:t>
            </a:r>
          </a:p>
        </p:txBody>
      </p:sp>
      <p:sp>
        <p:nvSpPr>
          <p:cNvPr id="5" name="Slide Number Placeholder 4">
            <a:extLst>
              <a:ext uri="{FF2B5EF4-FFF2-40B4-BE49-F238E27FC236}">
                <a16:creationId xmlns:a16="http://schemas.microsoft.com/office/drawing/2014/main" id="{A1B92AB8-86AE-485B-859F-7180FF01D5EB}"/>
              </a:ext>
            </a:extLst>
          </p:cNvPr>
          <p:cNvSpPr>
            <a:spLocks noGrp="1"/>
          </p:cNvSpPr>
          <p:nvPr>
            <p:ph type="sldNum" sz="quarter" idx="12"/>
          </p:nvPr>
        </p:nvSpPr>
        <p:spPr/>
        <p:txBody>
          <a:bodyPr/>
          <a:lstStyle/>
          <a:p>
            <a:endParaRPr lang="en-US" dirty="0"/>
          </a:p>
        </p:txBody>
      </p:sp>
      <p:sp>
        <p:nvSpPr>
          <p:cNvPr id="6" name="Rectangle 1">
            <a:extLst>
              <a:ext uri="{FF2B5EF4-FFF2-40B4-BE49-F238E27FC236}">
                <a16:creationId xmlns:a16="http://schemas.microsoft.com/office/drawing/2014/main" id="{7AC83657-6837-4F36-AA69-E91D90A3D180}"/>
              </a:ext>
            </a:extLst>
          </p:cNvPr>
          <p:cNvSpPr>
            <a:spLocks noChangeArrowheads="1"/>
          </p:cNvSpPr>
          <p:nvPr/>
        </p:nvSpPr>
        <p:spPr bwMode="auto">
          <a:xfrm>
            <a:off x="430307" y="751503"/>
            <a:ext cx="8458199"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Health Care Company Pleads Guilty and Is Sentenced for Conspiring to Suppress Wages of School Nurses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bg1"/>
              </a:solidFill>
              <a:effectLst>
                <a:outerShdw blurRad="38100" dist="38100" dir="2700000" algn="tl">
                  <a:srgbClr val="000000">
                    <a:alpha val="43137"/>
                  </a:srgbClr>
                </a:outerShdw>
              </a:effectLst>
              <a:latin typeface="Book Antiqua" panose="020406020503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The court sentenced the company VDA OC, LLC to pay a criminal fine of $62,000 and restitution of $72,000 to victim nurses.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defTabSz="914400" eaLnBrk="0" fontAlgn="base" hangingPunct="0">
              <a:spcBef>
                <a:spcPct val="0"/>
              </a:spcBef>
              <a:spcAft>
                <a:spcPct val="0"/>
              </a:spcAft>
            </a:pPr>
            <a:r>
              <a:rPr kumimoji="0" lang="en-US" altLang="en-US" sz="1200" b="1" i="0" u="none" strike="noStrike" cap="none" normalizeH="0" baseline="0" dirty="0">
                <a:ln>
                  <a:no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In January of this year the government and Mr. Ryan </a:t>
            </a:r>
            <a:r>
              <a:rPr kumimoji="0" lang="en-US" altLang="en-US" sz="1200" b="1" i="0" u="none" strike="noStrike" cap="none" normalizeH="0" baseline="0" dirty="0" err="1">
                <a:ln>
                  <a:no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Hee</a:t>
            </a:r>
            <a:r>
              <a:rPr kumimoji="0" lang="en-US" altLang="en-US" sz="1200" b="1" i="0" u="none" strike="noStrike" cap="none" normalizeH="0" baseline="0" dirty="0">
                <a:ln>
                  <a:no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a co-defendant and regional manager of VDA OC, entered </a:t>
            </a:r>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t>into a deferred prosecution agreement which defers his prosecution for six months. </a:t>
            </a:r>
            <a:endParaRPr kumimoji="0" lang="en-US" altLang="en-US" sz="1200" b="1" i="0" u="none" strike="noStrike" cap="none" normalizeH="0" baseline="0" dirty="0">
              <a:ln>
                <a:noFill/>
              </a:ln>
              <a:solidFill>
                <a:schemeClr val="bg1"/>
              </a:solidFill>
              <a:effectLst>
                <a:outerShdw blurRad="38100" dist="38100" dir="2700000" algn="tl">
                  <a:srgbClr val="000000">
                    <a:alpha val="43137"/>
                  </a:srgbClr>
                </a:outerShdw>
              </a:effectLst>
              <a:latin typeface="Book Antiqua" panose="020406020503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“If Mr. </a:t>
            </a:r>
            <a:r>
              <a:rPr kumimoji="0" lang="en-US" altLang="en-US" sz="1200" b="1" i="0" u="none" strike="noStrike" cap="none" normalizeH="0" baseline="0" dirty="0" err="1">
                <a:ln>
                  <a:no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Hee</a:t>
            </a:r>
            <a:r>
              <a:rPr kumimoji="0" lang="en-US" altLang="en-US" sz="1200" b="1" i="0" u="none" strike="noStrike" cap="none" normalizeH="0" baseline="0" dirty="0">
                <a:ln>
                  <a:no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satisfies the terms of the agreement, the charge against him will be dismissed at the end of the six-month period.  </a:t>
            </a:r>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t>In the agreement, Mr. </a:t>
            </a:r>
            <a:r>
              <a:rPr lang="en-US" sz="1200" b="1" dirty="0" err="1">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t>Hee</a:t>
            </a:r>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t> admitted that he participated in a conspiracy with another contract health care staffing firm to suppress and eliminate competition for the services of nurses.” </a:t>
            </a: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endParaRPr>
          </a:p>
          <a:p>
            <a:pPr defTabSz="914400" eaLnBrk="0" fontAlgn="base" hangingPunct="0">
              <a:spcBef>
                <a:spcPct val="0"/>
              </a:spcBef>
              <a:spcAft>
                <a:spcPct val="0"/>
              </a:spcAft>
            </a:pPr>
            <a:r>
              <a:rPr kumimoji="0" lang="en-US" altLang="en-US" sz="1200" b="1" i="0" u="none" strike="noStrike" cap="none" normalizeH="0" baseline="0" dirty="0">
                <a:ln>
                  <a:no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https://www.troutman.com/images/content/3/3/331457/Hee-plea-agreement.pdf</a:t>
            </a:r>
            <a:r>
              <a:rPr kumimoji="0" lang="en-US" altLang="en-US" sz="1200" b="1" i="0" u="none" strike="noStrike" cap="none" normalizeH="0" baseline="0" dirty="0">
                <a:ln>
                  <a:noFill/>
                </a:ln>
                <a:solidFill>
                  <a:schemeClr val="bg1"/>
                </a:solidFill>
                <a:effectLst>
                  <a:outerShdw blurRad="38100" dist="38100" dir="2700000" algn="tl">
                    <a:srgbClr val="000000">
                      <a:alpha val="43137"/>
                    </a:srgbClr>
                  </a:outerShdw>
                </a:effectLst>
                <a:latin typeface="Book Antiqua" panose="0204060205030503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bg1"/>
              </a:solidFill>
              <a:effectLst>
                <a:outerShdw blurRad="38100" dist="38100" dir="2700000" algn="tl">
                  <a:srgbClr val="000000">
                    <a:alpha val="43137"/>
                  </a:srgbClr>
                </a:outerShdw>
              </a:effectLst>
              <a:latin typeface="Book Antiqua" panose="02040602050305030304" pitchFamily="18" charset="0"/>
            </a:endParaRPr>
          </a:p>
          <a:p>
            <a:pPr defTabSz="914400" eaLnBrk="0" fontAlgn="base" hangingPunct="0">
              <a:spcBef>
                <a:spcPct val="0"/>
              </a:spcBef>
              <a:spcAft>
                <a:spcPct val="0"/>
              </a:spcAft>
            </a:pPr>
            <a:r>
              <a:rPr kumimoji="0" lang="en-US" altLang="en-US" sz="1200" b="1" i="0" u="none" strike="noStrike" cap="none" normalizeH="0" baseline="0" dirty="0">
                <a:ln>
                  <a:no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Notice of Intent to Plead Guilty available </a:t>
            </a:r>
            <a:r>
              <a:rPr kumimoji="0" lang="en-US" altLang="en-US" sz="1200" b="1" i="0" u="none" strike="noStrike" cap="none" normalizeH="0" baseline="0" dirty="0">
                <a:ln>
                  <a:noFill/>
                </a:ln>
                <a:solidFill>
                  <a:schemeClr val="bg1"/>
                </a:solidFill>
                <a:latin typeface="Book Antiqua" panose="02040602050305030304" pitchFamily="18" charset="0"/>
                <a:ea typeface="Calibri" panose="020F0502020204030204" pitchFamily="34" charset="0"/>
              </a:rPr>
              <a:t>at </a:t>
            </a:r>
            <a:r>
              <a:rPr kumimoji="0" lang="en-US" altLang="en-US" sz="1200" b="1" i="0" u="none" strike="noStrike" cap="none" normalizeH="0" baseline="0" dirty="0">
                <a:ln>
                  <a:noFill/>
                </a:ln>
                <a:solidFill>
                  <a:schemeClr val="bg1"/>
                </a:solidFill>
                <a:latin typeface="Book Antiqua" panose="02040602050305030304" pitchFamily="18"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https://www.pbwt.com/content/uploads/2022/09/VDA-Notice-of-Intent-to-Change-Plea.pdf</a:t>
            </a:r>
            <a:r>
              <a:rPr kumimoji="0" lang="en-US" altLang="en-US" sz="1200" b="1" i="0" u="none" strike="noStrike" cap="none" normalizeH="0" baseline="0" dirty="0">
                <a:ln>
                  <a:noFill/>
                </a:ln>
                <a:solidFill>
                  <a:schemeClr val="bg1"/>
                </a:solidFill>
                <a:latin typeface="Book Antiqua" panose="0204060205030503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bg1"/>
              </a:solidFill>
              <a:latin typeface="Book Antiqua" panose="020406020503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latin typeface="Book Antiqua" panose="02040602050305030304" pitchFamily="18" charset="0"/>
                <a:ea typeface="Calibri" panose="020F0502020204030204" pitchFamily="34" charset="0"/>
                <a:hlinkClick r:id="rId4">
                  <a:extLst>
                    <a:ext uri="{A12FA001-AC4F-418D-AE19-62706E023703}">
                      <ahyp:hlinkClr xmlns:ahyp="http://schemas.microsoft.com/office/drawing/2018/hyperlinkcolor" val="tx"/>
                    </a:ext>
                  </a:extLst>
                </a:hlinkClick>
              </a:rPr>
              <a:t>https://www.justice.gov/opa/pr/health-care-company-pleads-guilty-and-sentenced-conspiring-suppress-wages-school-nurses</a:t>
            </a:r>
            <a:endParaRPr kumimoji="0" lang="en-US" altLang="en-US" sz="1200" b="1" i="0" u="none" strike="noStrike" cap="none" normalizeH="0" baseline="0" dirty="0">
              <a:ln>
                <a:noFill/>
              </a:ln>
              <a:solidFill>
                <a:schemeClr val="bg1"/>
              </a:solidFill>
              <a:latin typeface="Book Antiqua" panose="020406020503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bg1"/>
              </a:solidFill>
              <a:effectLst>
                <a:outerShdw blurRad="38100" dist="38100" dir="2700000" algn="tl">
                  <a:srgbClr val="000000">
                    <a:alpha val="43137"/>
                  </a:srgbClr>
                </a:outerShdw>
              </a:effectLst>
              <a:latin typeface="Book Antiqua" panose="02040602050305030304" pitchFamily="18" charset="0"/>
            </a:endParaRPr>
          </a:p>
        </p:txBody>
      </p:sp>
    </p:spTree>
    <p:extLst>
      <p:ext uri="{BB962C8B-B14F-4D97-AF65-F5344CB8AC3E}">
        <p14:creationId xmlns:p14="http://schemas.microsoft.com/office/powerpoint/2010/main" val="2248658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343F-721D-4B53-8F55-D0B8B5FB68BC}"/>
              </a:ext>
            </a:extLst>
          </p:cNvPr>
          <p:cNvSpPr>
            <a:spLocks noGrp="1"/>
          </p:cNvSpPr>
          <p:nvPr>
            <p:ph type="title"/>
          </p:nvPr>
        </p:nvSpPr>
        <p:spPr>
          <a:xfrm>
            <a:off x="628650" y="387349"/>
            <a:ext cx="7886700" cy="821551"/>
          </a:xfrm>
        </p:spPr>
        <p:txBody>
          <a:bodyPr>
            <a:noAutofit/>
          </a:bodyPr>
          <a:lstStyle/>
          <a:p>
            <a:r>
              <a:rPr lang="en-US" altLang="en-US" sz="2800" b="1" dirty="0">
                <a:effectLst>
                  <a:outerShdw blurRad="38100" dist="38100" dir="2700000" algn="tl">
                    <a:schemeClr val="bg1">
                      <a:lumMod val="85000"/>
                    </a:schemeClr>
                  </a:outerShdw>
                </a:effectLst>
                <a:latin typeface="Book Antiqua" panose="02040602050305030304" pitchFamily="18" charset="0"/>
              </a:rPr>
              <a:t>Antitrust Division Announces Withdrawal Of</a:t>
            </a:r>
            <a:br>
              <a:rPr lang="en-US" altLang="en-US" sz="2800" b="1" dirty="0">
                <a:effectLst>
                  <a:outerShdw blurRad="38100" dist="38100" dir="2700000" algn="tl">
                    <a:schemeClr val="bg1">
                      <a:lumMod val="85000"/>
                    </a:schemeClr>
                  </a:outerShdw>
                </a:effectLst>
                <a:latin typeface="Book Antiqua" panose="02040602050305030304" pitchFamily="18" charset="0"/>
              </a:rPr>
            </a:br>
            <a:r>
              <a:rPr lang="en-US" altLang="en-US" sz="2800" b="1" dirty="0">
                <a:effectLst>
                  <a:outerShdw blurRad="38100" dist="38100" dir="2700000" algn="tl">
                    <a:schemeClr val="bg1">
                      <a:lumMod val="85000"/>
                    </a:schemeClr>
                  </a:outerShdw>
                </a:effectLst>
                <a:latin typeface="Book Antiqua" panose="02040602050305030304" pitchFamily="18" charset="0"/>
              </a:rPr>
              <a:t>“Outdated” Enforcement Policy Statements </a:t>
            </a:r>
            <a:endParaRPr lang="en-US" sz="2800" dirty="0"/>
          </a:p>
        </p:txBody>
      </p:sp>
      <p:sp>
        <p:nvSpPr>
          <p:cNvPr id="3" name="Content Placeholder 2">
            <a:extLst>
              <a:ext uri="{FF2B5EF4-FFF2-40B4-BE49-F238E27FC236}">
                <a16:creationId xmlns:a16="http://schemas.microsoft.com/office/drawing/2014/main" id="{A71A907F-CBC3-4E25-9C5A-80CE4CD7D6D0}"/>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286E0C8F-EE3F-4A1C-B4C9-2347A8C6CD14}"/>
              </a:ext>
            </a:extLst>
          </p:cNvPr>
          <p:cNvSpPr>
            <a:spLocks noGrp="1"/>
          </p:cNvSpPr>
          <p:nvPr>
            <p:ph type="ftr" sz="quarter" idx="11"/>
          </p:nvPr>
        </p:nvSpPr>
        <p:spPr>
          <a:xfrm>
            <a:off x="8223250" y="4767263"/>
            <a:ext cx="660400" cy="273844"/>
          </a:xfrm>
        </p:spPr>
        <p:txBody>
          <a:bodyPr/>
          <a:lstStyle/>
          <a:p>
            <a:r>
              <a:rPr lang="en-US" sz="900" dirty="0">
                <a:solidFill>
                  <a:schemeClr val="bg1"/>
                </a:solidFill>
              </a:rPr>
              <a:t>2</a:t>
            </a:r>
          </a:p>
        </p:txBody>
      </p:sp>
      <p:sp>
        <p:nvSpPr>
          <p:cNvPr id="5" name="Slide Number Placeholder 4">
            <a:extLst>
              <a:ext uri="{FF2B5EF4-FFF2-40B4-BE49-F238E27FC236}">
                <a16:creationId xmlns:a16="http://schemas.microsoft.com/office/drawing/2014/main" id="{8AF18517-432D-4976-8336-595274609629}"/>
              </a:ext>
            </a:extLst>
          </p:cNvPr>
          <p:cNvSpPr>
            <a:spLocks noGrp="1"/>
          </p:cNvSpPr>
          <p:nvPr>
            <p:ph type="sldNum" sz="quarter" idx="12"/>
          </p:nvPr>
        </p:nvSpPr>
        <p:spPr/>
        <p:txBody>
          <a:bodyPr/>
          <a:lstStyle/>
          <a:p>
            <a:fld id="{D57F1E4F-1CFF-5643-939E-02111984F565}" type="slidenum">
              <a:rPr lang="en-US" smtClean="0"/>
              <a:pPr/>
              <a:t>2</a:t>
            </a:fld>
            <a:endParaRPr lang="en-US" dirty="0"/>
          </a:p>
        </p:txBody>
      </p:sp>
      <p:sp>
        <p:nvSpPr>
          <p:cNvPr id="7" name="TextBox 6">
            <a:extLst>
              <a:ext uri="{FF2B5EF4-FFF2-40B4-BE49-F238E27FC236}">
                <a16:creationId xmlns:a16="http://schemas.microsoft.com/office/drawing/2014/main" id="{3DA93AB8-CD61-494F-B30C-51E566E82127}"/>
              </a:ext>
            </a:extLst>
          </p:cNvPr>
          <p:cNvSpPr txBox="1"/>
          <p:nvPr/>
        </p:nvSpPr>
        <p:spPr>
          <a:xfrm>
            <a:off x="1244600" y="1338125"/>
            <a:ext cx="6883400" cy="2800767"/>
          </a:xfrm>
          <a:prstGeom prst="rect">
            <a:avLst/>
          </a:prstGeom>
          <a:noFill/>
        </p:spPr>
        <p:txBody>
          <a:bodyPr wrap="square">
            <a:spAutoFit/>
          </a:bodyPr>
          <a:lstStyle/>
          <a:p>
            <a:pPr marL="285750" indent="-285750">
              <a:buFont typeface="Wingdings" panose="05000000000000000000" pitchFamily="2" charset="2"/>
              <a:buChar char="§"/>
            </a:pP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rPr>
              <a:t>The most significant aspect of this announced withdrawal is that each document provided certain “safety zones” for health care providers.</a:t>
            </a:r>
          </a:p>
          <a:p>
            <a:pPr marL="0" indent="0">
              <a:buNone/>
            </a:pP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rPr>
              <a:t>  </a:t>
            </a:r>
          </a:p>
          <a:p>
            <a:pPr marL="285750" indent="-285750">
              <a:buFont typeface="Wingdings" panose="05000000000000000000" pitchFamily="2" charset="2"/>
              <a:buChar char="§"/>
            </a:pP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rPr>
              <a:t>Simply stated, if a company complied strictly with the requirements of the safety zone, one could rest assured that such conduct would not be challenged by the Antitrust Division.  </a:t>
            </a:r>
          </a:p>
          <a:p>
            <a:pPr marL="0" indent="0">
              <a:buNone/>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ndParaRPr>
          </a:p>
          <a:p>
            <a:pPr marL="285750" indent="-285750">
              <a:buFont typeface="Wingdings" panose="05000000000000000000" pitchFamily="2" charset="2"/>
              <a:buChar char="§"/>
            </a:pP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rPr>
              <a:t>There were safety zones for, e.g., joint purchasing, small market hospital mergers, and provider networks that involved substantial sharing of financial risk.</a:t>
            </a:r>
          </a:p>
        </p:txBody>
      </p:sp>
    </p:spTree>
    <p:extLst>
      <p:ext uri="{BB962C8B-B14F-4D97-AF65-F5344CB8AC3E}">
        <p14:creationId xmlns:p14="http://schemas.microsoft.com/office/powerpoint/2010/main" val="31101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9AAA9-CF27-442F-9EC2-A23F46DE6497}"/>
              </a:ext>
            </a:extLst>
          </p:cNvPr>
          <p:cNvSpPr>
            <a:spLocks noGrp="1"/>
          </p:cNvSpPr>
          <p:nvPr>
            <p:ph type="title"/>
          </p:nvPr>
        </p:nvSpPr>
        <p:spPr>
          <a:xfrm>
            <a:off x="556287" y="177617"/>
            <a:ext cx="7886700" cy="743361"/>
          </a:xfrm>
        </p:spPr>
        <p:txBody>
          <a:bodyPr>
            <a:normAutofit/>
          </a:bodyPr>
          <a:lstStyle/>
          <a:p>
            <a:r>
              <a:rPr lang="en-US" altLang="en-US" sz="2000" b="1" dirty="0">
                <a:effectLst>
                  <a:outerShdw blurRad="38100" dist="38100" dir="2700000" algn="tl">
                    <a:srgbClr val="000000">
                      <a:alpha val="43137"/>
                    </a:srgbClr>
                  </a:outerShdw>
                </a:effectLst>
                <a:latin typeface="Book Antiqua" panose="02040602050305030304" pitchFamily="18" charset="0"/>
              </a:rPr>
              <a:t>Additional Federal and Connecticut Competition Developments </a:t>
            </a:r>
            <a:endParaRPr lang="en-US" sz="2000" b="1" dirty="0">
              <a:effectLst>
                <a:outerShdw blurRad="38100" dist="38100" dir="2700000" algn="tl">
                  <a:srgbClr val="000000">
                    <a:alpha val="43137"/>
                  </a:srgbClr>
                </a:outerShdw>
              </a:effectLst>
              <a:latin typeface="Book Antiqua" panose="02040602050305030304" pitchFamily="18" charset="0"/>
            </a:endParaRPr>
          </a:p>
        </p:txBody>
      </p:sp>
      <p:sp>
        <p:nvSpPr>
          <p:cNvPr id="3" name="Content Placeholder 2">
            <a:extLst>
              <a:ext uri="{FF2B5EF4-FFF2-40B4-BE49-F238E27FC236}">
                <a16:creationId xmlns:a16="http://schemas.microsoft.com/office/drawing/2014/main" id="{A5DCBB76-1358-4B54-B835-075E82D80E2F}"/>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956DF731-5239-4221-B652-5A1EE5823FB8}"/>
              </a:ext>
            </a:extLst>
          </p:cNvPr>
          <p:cNvSpPr>
            <a:spLocks noGrp="1"/>
          </p:cNvSpPr>
          <p:nvPr>
            <p:ph type="ftr" sz="quarter" idx="11"/>
          </p:nvPr>
        </p:nvSpPr>
        <p:spPr>
          <a:xfrm>
            <a:off x="8275648" y="4737635"/>
            <a:ext cx="750487" cy="273844"/>
          </a:xfrm>
        </p:spPr>
        <p:txBody>
          <a:bodyPr/>
          <a:lstStyle/>
          <a:p>
            <a:r>
              <a:rPr lang="en-US" sz="900" b="1" dirty="0">
                <a:solidFill>
                  <a:schemeClr val="bg1"/>
                </a:solidFill>
              </a:rPr>
              <a:t>20</a:t>
            </a:r>
          </a:p>
        </p:txBody>
      </p:sp>
      <p:sp>
        <p:nvSpPr>
          <p:cNvPr id="5" name="Slide Number Placeholder 4">
            <a:extLst>
              <a:ext uri="{FF2B5EF4-FFF2-40B4-BE49-F238E27FC236}">
                <a16:creationId xmlns:a16="http://schemas.microsoft.com/office/drawing/2014/main" id="{CA5A0812-9159-474E-9201-36F860575672}"/>
              </a:ext>
            </a:extLst>
          </p:cNvPr>
          <p:cNvSpPr>
            <a:spLocks noGrp="1"/>
          </p:cNvSpPr>
          <p:nvPr>
            <p:ph type="sldNum" sz="quarter" idx="12"/>
          </p:nvPr>
        </p:nvSpPr>
        <p:spPr/>
        <p:txBody>
          <a:bodyPr/>
          <a:lstStyle/>
          <a:p>
            <a:fld id="{D57F1E4F-1CFF-5643-939E-02111984F565}" type="slidenum">
              <a:rPr lang="en-US" smtClean="0"/>
              <a:pPr/>
              <a:t>20</a:t>
            </a:fld>
            <a:endParaRPr lang="en-US" dirty="0"/>
          </a:p>
        </p:txBody>
      </p:sp>
      <p:sp>
        <p:nvSpPr>
          <p:cNvPr id="8" name="TextBox 7">
            <a:extLst>
              <a:ext uri="{FF2B5EF4-FFF2-40B4-BE49-F238E27FC236}">
                <a16:creationId xmlns:a16="http://schemas.microsoft.com/office/drawing/2014/main" id="{26680338-0E4F-40EF-A5ED-5BF3DE5C98CE}"/>
              </a:ext>
            </a:extLst>
          </p:cNvPr>
          <p:cNvSpPr txBox="1"/>
          <p:nvPr/>
        </p:nvSpPr>
        <p:spPr>
          <a:xfrm>
            <a:off x="460489" y="1532771"/>
            <a:ext cx="8992697" cy="243143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bg1"/>
                </a:solidFill>
                <a:latin typeface="Book Antiqua" panose="02040602050305030304" pitchFamily="18" charset="0"/>
                <a:ea typeface="Calibri" panose="020F0502020204030204" pitchFamily="34" charset="0"/>
              </a:rPr>
              <a:t>United States v. Surgical Care Affiliates LLC et al</a:t>
            </a:r>
            <a:r>
              <a:rPr kumimoji="0" lang="en-US" altLang="en-US" sz="1600" b="1" i="0" u="none" strike="noStrike" cap="none" normalizeH="0" baseline="0" dirty="0">
                <a:ln>
                  <a:noFill/>
                </a:ln>
                <a:solidFill>
                  <a:schemeClr val="bg1"/>
                </a:solidFill>
                <a:latin typeface="Book Antiqua" panose="02040602050305030304" pitchFamily="18" charset="0"/>
                <a:ea typeface="Calibri" panose="020F0502020204030204" pitchFamily="34" charset="0"/>
              </a:rPr>
              <a:t>, Docket No. 3:21-cr-00011 (N.D. Tex.) – Jury trial setting of January 9, 2023 -- vacated -- new date not set</a:t>
            </a:r>
            <a:endParaRPr kumimoji="0" lang="en-US" altLang="en-US" sz="1600" b="1" i="0" u="none" strike="noStrike" cap="none" normalizeH="0" baseline="0" dirty="0">
              <a:ln>
                <a:noFill/>
              </a:ln>
              <a:solidFill>
                <a:schemeClr val="bg1"/>
              </a:solidFill>
              <a:latin typeface="Book Antiqua" panose="020406020503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latin typeface="Book Antiqua" panose="02040602050305030304" pitchFamily="18" charset="0"/>
                <a:ea typeface="Calibri" panose="020F0502020204030204" pitchFamily="34" charset="0"/>
              </a:rPr>
              <a:t> </a:t>
            </a:r>
            <a:endParaRPr kumimoji="0" lang="en-US" altLang="en-US" sz="1600" b="1" i="0" u="none" strike="noStrike" cap="none" normalizeH="0" baseline="0" dirty="0">
              <a:ln>
                <a:noFill/>
              </a:ln>
              <a:solidFill>
                <a:schemeClr val="bg1"/>
              </a:solidFill>
              <a:latin typeface="Book Antiqua" panose="020406020503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bg1"/>
                </a:solidFill>
                <a:latin typeface="Book Antiqua" panose="02040602050305030304" pitchFamily="18" charset="0"/>
                <a:ea typeface="Calibri" panose="020F0502020204030204" pitchFamily="34" charset="0"/>
              </a:rPr>
              <a:t>United States v. </a:t>
            </a:r>
            <a:r>
              <a:rPr kumimoji="0" lang="en-US" altLang="en-US" sz="1600" b="1" i="1" u="none" strike="noStrike" cap="none" normalizeH="0" baseline="0" dirty="0" err="1">
                <a:ln>
                  <a:noFill/>
                </a:ln>
                <a:solidFill>
                  <a:schemeClr val="bg1"/>
                </a:solidFill>
                <a:latin typeface="Book Antiqua" panose="02040602050305030304" pitchFamily="18" charset="0"/>
                <a:ea typeface="Calibri" panose="020F0502020204030204" pitchFamily="34" charset="0"/>
              </a:rPr>
              <a:t>Manahe</a:t>
            </a:r>
            <a:r>
              <a:rPr kumimoji="0" lang="en-US" altLang="en-US" sz="1600" b="1" i="0" u="none" strike="noStrike" cap="none" normalizeH="0" baseline="0" dirty="0">
                <a:ln>
                  <a:noFill/>
                </a:ln>
                <a:solidFill>
                  <a:schemeClr val="bg1"/>
                </a:solidFill>
                <a:latin typeface="Book Antiqua" panose="02040602050305030304" pitchFamily="18" charset="0"/>
                <a:ea typeface="Calibri" panose="020F0502020204030204" pitchFamily="34" charset="0"/>
              </a:rPr>
              <a:t>, Docket No. 2:22-cr-00013</a:t>
            </a:r>
            <a:r>
              <a:rPr kumimoji="0" lang="en-US" altLang="en-US" sz="1600" b="1" i="1" u="none" strike="noStrike" cap="none" normalizeH="0" baseline="0" dirty="0">
                <a:ln>
                  <a:noFill/>
                </a:ln>
                <a:solidFill>
                  <a:schemeClr val="bg1"/>
                </a:solidFill>
                <a:latin typeface="Book Antiqua" panose="02040602050305030304" pitchFamily="18" charset="0"/>
                <a:ea typeface="Calibri" panose="020F0502020204030204" pitchFamily="34" charset="0"/>
              </a:rPr>
              <a:t> </a:t>
            </a:r>
            <a:r>
              <a:rPr kumimoji="0" lang="en-US" altLang="en-US" sz="1600" b="1" i="0" u="none" strike="noStrike" cap="none" normalizeH="0" baseline="0" dirty="0">
                <a:ln>
                  <a:noFill/>
                </a:ln>
                <a:solidFill>
                  <a:schemeClr val="bg1"/>
                </a:solidFill>
                <a:latin typeface="Book Antiqua" panose="02040602050305030304" pitchFamily="18" charset="0"/>
                <a:ea typeface="Calibri" panose="020F0502020204030204" pitchFamily="34" charset="0"/>
              </a:rPr>
              <a:t>(D. Maine) - Jury trial started on March 8, 2023</a:t>
            </a:r>
            <a:endParaRPr kumimoji="0" lang="en-US" altLang="en-US" sz="1600" b="1" i="0" u="none" strike="noStrike" cap="none" normalizeH="0" baseline="0" dirty="0">
              <a:ln>
                <a:noFill/>
              </a:ln>
              <a:solidFill>
                <a:schemeClr val="bg1"/>
              </a:solidFill>
              <a:latin typeface="Book Antiqua" panose="020406020503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latin typeface="Book Antiqua" panose="02040602050305030304" pitchFamily="18" charset="0"/>
                <a:ea typeface="Calibri" panose="020F0502020204030204" pitchFamily="34" charset="0"/>
              </a:rPr>
              <a:t> </a:t>
            </a:r>
            <a:endParaRPr kumimoji="0" lang="en-US" altLang="en-US" sz="1600" b="1" i="0" u="none" strike="noStrike" cap="none" normalizeH="0" baseline="0" dirty="0">
              <a:ln>
                <a:noFill/>
              </a:ln>
              <a:solidFill>
                <a:schemeClr val="bg1"/>
              </a:solidFill>
              <a:latin typeface="Book Antiqua" panose="020406020503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bg1"/>
                </a:solidFill>
                <a:latin typeface="Book Antiqua" panose="02040602050305030304" pitchFamily="18" charset="0"/>
                <a:ea typeface="Calibri" panose="020F0502020204030204" pitchFamily="34" charset="0"/>
              </a:rPr>
              <a:t>United States v. Patel</a:t>
            </a:r>
            <a:r>
              <a:rPr kumimoji="0" lang="en-US" altLang="en-US" sz="1600" b="1" i="0" u="none" strike="noStrike" cap="none" normalizeH="0" baseline="0" dirty="0">
                <a:ln>
                  <a:noFill/>
                </a:ln>
                <a:solidFill>
                  <a:schemeClr val="bg1"/>
                </a:solidFill>
                <a:latin typeface="Book Antiqua" panose="02040602050305030304" pitchFamily="18" charset="0"/>
                <a:ea typeface="Calibri" panose="020F0502020204030204" pitchFamily="34" charset="0"/>
              </a:rPr>
              <a:t>, Docket No. 3:21-cr-00220 (D. Conn.) - Jury selection is scheduled to begin on March 27, 2023 </a:t>
            </a:r>
            <a:endParaRPr kumimoji="0" lang="en-US" altLang="en-US" sz="1600" b="1" i="0" u="none" strike="noStrike" cap="none" normalizeH="0" baseline="0" dirty="0">
              <a:ln>
                <a:noFill/>
              </a:ln>
              <a:solidFill>
                <a:schemeClr val="bg1"/>
              </a:solidFill>
              <a:latin typeface="Book Antiqua" panose="020406020503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latin typeface="Book Antiqua" panose="02040602050305030304" pitchFamily="18" charset="0"/>
                <a:ea typeface="Calibri" panose="020F0502020204030204" pitchFamily="34" charset="0"/>
              </a:rPr>
              <a:t> </a:t>
            </a:r>
            <a:endParaRPr kumimoji="0" lang="en-US" altLang="en-US" sz="1200" b="1" i="0" u="none" strike="noStrike" cap="none" normalizeH="0" baseline="0" dirty="0">
              <a:ln>
                <a:noFill/>
              </a:ln>
              <a:solidFill>
                <a:schemeClr val="tx1"/>
              </a:solidFill>
              <a:latin typeface="Book Antiqua" panose="020406020503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latin typeface="Book Antiqua" panose="02040602050305030304" pitchFamily="18" charset="0"/>
                <a:ea typeface="Calibri" panose="020F0502020204030204" pitchFamily="34" charset="0"/>
              </a:rPr>
              <a:t> </a:t>
            </a:r>
            <a:endParaRPr lang="en-US" sz="1200" b="1" dirty="0">
              <a:latin typeface="Book Antiqua" panose="02040602050305030304" pitchFamily="18" charset="0"/>
            </a:endParaRPr>
          </a:p>
        </p:txBody>
      </p:sp>
    </p:spTree>
    <p:extLst>
      <p:ext uri="{BB962C8B-B14F-4D97-AF65-F5344CB8AC3E}">
        <p14:creationId xmlns:p14="http://schemas.microsoft.com/office/powerpoint/2010/main" val="2070006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43165BE1-10EE-4681-BDDD-11DAEF612CAC}"/>
              </a:ext>
            </a:extLst>
          </p:cNvPr>
          <p:cNvSpPr>
            <a:spLocks noGrp="1" noChangeArrowheads="1"/>
          </p:cNvSpPr>
          <p:nvPr>
            <p:ph type="title"/>
          </p:nvPr>
        </p:nvSpPr>
        <p:spPr>
          <a:xfrm>
            <a:off x="914400" y="208359"/>
            <a:ext cx="7210498" cy="1098761"/>
          </a:xfrm>
          <a:solidFill>
            <a:srgbClr val="233343"/>
          </a:solidFill>
        </p:spPr>
        <p:txBody>
          <a:bodyPr>
            <a:normAutofit fontScale="90000"/>
          </a:bodyPr>
          <a:lstStyle/>
          <a:p>
            <a:pPr eaLnBrk="1" hangingPunct="1">
              <a:defRPr/>
            </a:pPr>
            <a:r>
              <a:rPr lang="en-US" altLang="en-US" sz="2800" b="1" dirty="0">
                <a:effectLst>
                  <a:outerShdw blurRad="38100" dist="38100" dir="2700000" algn="tl">
                    <a:schemeClr val="bg1">
                      <a:lumMod val="85000"/>
                    </a:schemeClr>
                  </a:outerShdw>
                </a:effectLst>
                <a:latin typeface="Book Antiqua" panose="02040602050305030304" pitchFamily="18" charset="0"/>
              </a:rPr>
              <a:t>Antitrust Division Announces Withdrawal Of</a:t>
            </a:r>
            <a:br>
              <a:rPr lang="en-US" altLang="en-US" sz="2800" b="1" dirty="0">
                <a:effectLst>
                  <a:outerShdw blurRad="38100" dist="38100" dir="2700000" algn="tl">
                    <a:schemeClr val="bg1">
                      <a:lumMod val="85000"/>
                    </a:schemeClr>
                  </a:outerShdw>
                </a:effectLst>
                <a:latin typeface="Book Antiqua" panose="02040602050305030304" pitchFamily="18" charset="0"/>
              </a:rPr>
            </a:br>
            <a:r>
              <a:rPr lang="en-US" altLang="en-US" sz="2800" b="1" dirty="0">
                <a:effectLst>
                  <a:outerShdw blurRad="38100" dist="38100" dir="2700000" algn="tl">
                    <a:schemeClr val="bg1">
                      <a:lumMod val="85000"/>
                    </a:schemeClr>
                  </a:outerShdw>
                </a:effectLst>
                <a:latin typeface="Book Antiqua" panose="02040602050305030304" pitchFamily="18" charset="0"/>
              </a:rPr>
              <a:t>“Outdated” Enforcement Policy Statements </a:t>
            </a:r>
            <a:endParaRPr lang="en-US" sz="2800" b="1" dirty="0">
              <a:effectLst>
                <a:outerShdw blurRad="38100" dist="38100" dir="2700000" algn="tl">
                  <a:schemeClr val="bg1">
                    <a:lumMod val="95000"/>
                  </a:schemeClr>
                </a:outerShdw>
              </a:effectLst>
              <a:latin typeface="Book Antiqua" panose="02040602050305030304" pitchFamily="18" charset="0"/>
            </a:endParaRPr>
          </a:p>
        </p:txBody>
      </p:sp>
      <p:sp>
        <p:nvSpPr>
          <p:cNvPr id="115715" name="Rectangle 3">
            <a:extLst>
              <a:ext uri="{FF2B5EF4-FFF2-40B4-BE49-F238E27FC236}">
                <a16:creationId xmlns:a16="http://schemas.microsoft.com/office/drawing/2014/main" id="{FD2A79AF-1932-4837-8FF1-A209CAC4DE01}"/>
              </a:ext>
            </a:extLst>
          </p:cNvPr>
          <p:cNvSpPr>
            <a:spLocks noGrp="1" noChangeArrowheads="1"/>
          </p:cNvSpPr>
          <p:nvPr>
            <p:ph type="body" sz="half" idx="1"/>
          </p:nvPr>
        </p:nvSpPr>
        <p:spPr>
          <a:xfrm>
            <a:off x="1783403" y="1420238"/>
            <a:ext cx="5739319" cy="3367414"/>
          </a:xfrm>
        </p:spPr>
        <p:txBody>
          <a:bodyPr>
            <a:noAutofit/>
          </a:bodyPr>
          <a:lstStyle/>
          <a:p>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rPr>
              <a:t>The greatest immediate impact may be in the area of information exchanges.  A widely utilized safety zone was Statement 6 of the 1996 “Statements of Antitrust Enforcement Policy in Health Care” regarding the sharing of competitively sensitive information, e.g., wages and salaries.  </a:t>
            </a:r>
          </a:p>
          <a:p>
            <a:endParaRPr lang="en-US" sz="1800" b="1" dirty="0">
              <a:solidFill>
                <a:schemeClr val="bg1"/>
              </a:solidFill>
              <a:effectLst>
                <a:outerShdw blurRad="38100" dist="38100" dir="2700000" algn="tl">
                  <a:srgbClr val="000000">
                    <a:alpha val="43137"/>
                  </a:srgbClr>
                </a:outerShdw>
              </a:effectLst>
              <a:latin typeface="Book Antiqua" panose="02040602050305030304" pitchFamily="18" charset="0"/>
            </a:endParaRPr>
          </a:p>
          <a:p>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rPr>
              <a:t>Over three decades, this safety zone in fact had become the standard methodology, not only in health care, but by businesses, generally.</a:t>
            </a:r>
            <a:endParaRPr lang="en-US" altLang="en-US" sz="1600" b="1"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sp>
        <p:nvSpPr>
          <p:cNvPr id="2" name="Footer Placeholder 1">
            <a:extLst>
              <a:ext uri="{FF2B5EF4-FFF2-40B4-BE49-F238E27FC236}">
                <a16:creationId xmlns:a16="http://schemas.microsoft.com/office/drawing/2014/main" id="{DD144AB7-DFC5-4231-B57A-0508BC5FA174}"/>
              </a:ext>
            </a:extLst>
          </p:cNvPr>
          <p:cNvSpPr>
            <a:spLocks noGrp="1"/>
          </p:cNvSpPr>
          <p:nvPr>
            <p:ph type="ftr" sz="quarter" idx="11"/>
          </p:nvPr>
        </p:nvSpPr>
        <p:spPr>
          <a:xfrm>
            <a:off x="103762" y="4776973"/>
            <a:ext cx="291829" cy="241511"/>
          </a:xfrm>
        </p:spPr>
        <p:txBody>
          <a:bodyPr/>
          <a:lstStyle/>
          <a:p>
            <a:pPr>
              <a:defRPr/>
            </a:pPr>
            <a:endParaRPr lang="en-US" sz="900" dirty="0"/>
          </a:p>
        </p:txBody>
      </p:sp>
      <p:sp>
        <p:nvSpPr>
          <p:cNvPr id="11266" name="Slide Number Placeholder 6">
            <a:extLst>
              <a:ext uri="{FF2B5EF4-FFF2-40B4-BE49-F238E27FC236}">
                <a16:creationId xmlns:a16="http://schemas.microsoft.com/office/drawing/2014/main" id="{D546076E-EB82-4224-B565-21F830AD77A1}"/>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Book Antiqua" panose="02040602050305030304" pitchFamily="18"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Book Antiqua" panose="02040602050305030304" pitchFamily="18"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Book Antiqua" panose="02040602050305030304" pitchFamily="18"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9pPr>
          </a:lstStyle>
          <a:p>
            <a:pPr>
              <a:spcBef>
                <a:spcPct val="0"/>
              </a:spcBef>
              <a:buClrTx/>
              <a:buSzTx/>
              <a:buFontTx/>
              <a:buNone/>
            </a:pPr>
            <a:fld id="{FCCEC94F-41E0-4F62-B9FF-11FDB9C15209}" type="slidenum">
              <a:rPr lang="en-US" altLang="en-US" sz="750">
                <a:latin typeface="Arial" panose="020B0604020202020204" pitchFamily="34" charset="0"/>
              </a:rPr>
              <a:pPr>
                <a:spcBef>
                  <a:spcPct val="0"/>
                </a:spcBef>
                <a:buClrTx/>
                <a:buSzTx/>
                <a:buFontTx/>
                <a:buNone/>
              </a:pPr>
              <a:t>3</a:t>
            </a:fld>
            <a:endParaRPr lang="en-US" altLang="en-US" sz="750" dirty="0">
              <a:latin typeface="Arial" panose="020B0604020202020204" pitchFamily="34" charset="0"/>
            </a:endParaRPr>
          </a:p>
        </p:txBody>
      </p:sp>
      <p:sp>
        <p:nvSpPr>
          <p:cNvPr id="4" name="Content Placeholder 3">
            <a:extLst>
              <a:ext uri="{FF2B5EF4-FFF2-40B4-BE49-F238E27FC236}">
                <a16:creationId xmlns:a16="http://schemas.microsoft.com/office/drawing/2014/main" id="{0A9DF0F9-41B4-4A09-9716-A018869AF910}"/>
              </a:ext>
            </a:extLst>
          </p:cNvPr>
          <p:cNvSpPr>
            <a:spLocks noGrp="1"/>
          </p:cNvSpPr>
          <p:nvPr>
            <p:ph sz="half" idx="2"/>
          </p:nvPr>
        </p:nvSpPr>
        <p:spPr>
          <a:xfrm>
            <a:off x="12769453" y="4554451"/>
            <a:ext cx="685800" cy="2197894"/>
          </a:xfrm>
        </p:spPr>
        <p:txBody>
          <a:bodyPr/>
          <a:lstStyle/>
          <a:p>
            <a:endParaRPr lang="en-US" dirty="0"/>
          </a:p>
        </p:txBody>
      </p:sp>
      <p:sp>
        <p:nvSpPr>
          <p:cNvPr id="5" name="TextBox 4">
            <a:extLst>
              <a:ext uri="{FF2B5EF4-FFF2-40B4-BE49-F238E27FC236}">
                <a16:creationId xmlns:a16="http://schemas.microsoft.com/office/drawing/2014/main" id="{F92D6892-4B55-4605-A2B9-281C96ACD652}"/>
              </a:ext>
            </a:extLst>
          </p:cNvPr>
          <p:cNvSpPr txBox="1"/>
          <p:nvPr/>
        </p:nvSpPr>
        <p:spPr>
          <a:xfrm>
            <a:off x="8553852" y="4729286"/>
            <a:ext cx="194557" cy="230832"/>
          </a:xfrm>
          <a:prstGeom prst="rect">
            <a:avLst/>
          </a:prstGeom>
          <a:noFill/>
          <a:ln>
            <a:noFill/>
          </a:ln>
        </p:spPr>
        <p:txBody>
          <a:bodyPr wrap="square" rtlCol="0">
            <a:spAutoFit/>
          </a:bodyPr>
          <a:lstStyle/>
          <a:p>
            <a:r>
              <a:rPr lang="en-US" sz="900" dirty="0">
                <a:solidFill>
                  <a:schemeClr val="bg1"/>
                </a:solidFill>
              </a:rPr>
              <a:t>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7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9C2204C0-77C2-4552-AE18-360CD6B738B6}"/>
              </a:ext>
            </a:extLst>
          </p:cNvPr>
          <p:cNvSpPr>
            <a:spLocks noGrp="1" noChangeArrowheads="1"/>
          </p:cNvSpPr>
          <p:nvPr>
            <p:ph type="title"/>
          </p:nvPr>
        </p:nvSpPr>
        <p:spPr>
          <a:xfrm>
            <a:off x="914400" y="147135"/>
            <a:ext cx="7772400" cy="830765"/>
          </a:xfrm>
        </p:spPr>
        <p:txBody>
          <a:bodyPr>
            <a:noAutofit/>
          </a:bodyPr>
          <a:lstStyle/>
          <a:p>
            <a:pPr eaLnBrk="1" hangingPunct="1"/>
            <a:r>
              <a:rPr lang="en-US" altLang="en-US" sz="2400" b="1" dirty="0">
                <a:effectLst>
                  <a:outerShdw blurRad="38100" dist="38100" dir="2700000" algn="tl">
                    <a:schemeClr val="bg1">
                      <a:lumMod val="85000"/>
                    </a:schemeClr>
                  </a:outerShdw>
                </a:effectLst>
                <a:latin typeface="Book Antiqua" panose="02040602050305030304" pitchFamily="18" charset="0"/>
              </a:rPr>
              <a:t>Antitrust Division Announces Withdrawal Of</a:t>
            </a:r>
            <a:br>
              <a:rPr lang="en-US" altLang="en-US" sz="2400" b="1" dirty="0">
                <a:effectLst>
                  <a:outerShdw blurRad="38100" dist="38100" dir="2700000" algn="tl">
                    <a:schemeClr val="bg1">
                      <a:lumMod val="85000"/>
                    </a:schemeClr>
                  </a:outerShdw>
                </a:effectLst>
                <a:latin typeface="Book Antiqua" panose="02040602050305030304" pitchFamily="18" charset="0"/>
              </a:rPr>
            </a:br>
            <a:r>
              <a:rPr lang="en-US" altLang="en-US" sz="2400" b="1" dirty="0">
                <a:effectLst>
                  <a:outerShdw blurRad="38100" dist="38100" dir="2700000" algn="tl">
                    <a:schemeClr val="bg1">
                      <a:lumMod val="85000"/>
                    </a:schemeClr>
                  </a:outerShdw>
                </a:effectLst>
                <a:latin typeface="Book Antiqua" panose="02040602050305030304" pitchFamily="18" charset="0"/>
              </a:rPr>
              <a:t>“Outdated” Enforcement Policy Statements </a:t>
            </a:r>
            <a:endParaRPr lang="en-US" altLang="en-US" sz="2400" b="1" dirty="0">
              <a:effectLst>
                <a:outerShdw blurRad="38100" dist="38100" dir="2700000" algn="tl">
                  <a:schemeClr val="bg1"/>
                </a:outerShdw>
              </a:effectLst>
              <a:latin typeface="Book Antiqua" panose="02040602050305030304" pitchFamily="18" charset="0"/>
            </a:endParaRPr>
          </a:p>
        </p:txBody>
      </p:sp>
      <p:sp>
        <p:nvSpPr>
          <p:cNvPr id="116739" name="Rectangle 3">
            <a:extLst>
              <a:ext uri="{FF2B5EF4-FFF2-40B4-BE49-F238E27FC236}">
                <a16:creationId xmlns:a16="http://schemas.microsoft.com/office/drawing/2014/main" id="{F66B9CF2-E9C0-41DC-9489-1607177E06DC}"/>
              </a:ext>
            </a:extLst>
          </p:cNvPr>
          <p:cNvSpPr>
            <a:spLocks noGrp="1" noChangeArrowheads="1"/>
          </p:cNvSpPr>
          <p:nvPr>
            <p:ph type="body" sz="half" idx="1"/>
          </p:nvPr>
        </p:nvSpPr>
        <p:spPr>
          <a:xfrm>
            <a:off x="1276350" y="1092201"/>
            <a:ext cx="6407150" cy="3689350"/>
          </a:xfrm>
        </p:spPr>
        <p:txBody>
          <a:bodyPr/>
          <a:lstStyle/>
          <a:p>
            <a:r>
              <a:rPr lang="en-US" sz="1400" b="1" dirty="0">
                <a:solidFill>
                  <a:schemeClr val="bg1"/>
                </a:solidFill>
                <a:effectLst>
                  <a:outerShdw blurRad="38100" dist="38100" dir="2700000" algn="tl">
                    <a:srgbClr val="000000">
                      <a:alpha val="43137"/>
                    </a:srgbClr>
                  </a:outerShdw>
                </a:effectLst>
                <a:latin typeface="Book Antiqua" panose="02040602050305030304" pitchFamily="18" charset="0"/>
              </a:rPr>
              <a:t>It is too early to predict where the agencies are headed.  But some businesses may understandably be more reluctant to continue to participate in data gathering and data dissemination.</a:t>
            </a:r>
          </a:p>
          <a:p>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ndParaRPr>
          </a:p>
          <a:p>
            <a:r>
              <a:rPr lang="en-US" sz="1400" b="1" dirty="0">
                <a:solidFill>
                  <a:schemeClr val="bg1"/>
                </a:solidFill>
                <a:effectLst>
                  <a:outerShdw blurRad="38100" dist="38100" dir="2700000" algn="tl">
                    <a:srgbClr val="000000">
                      <a:alpha val="43137"/>
                    </a:srgbClr>
                  </a:outerShdw>
                </a:effectLst>
                <a:latin typeface="Book Antiqua" panose="02040602050305030304" pitchFamily="18" charset="0"/>
              </a:rPr>
              <a:t>N.B. It is important to note that although the FTC has not yet withdrawn its guidance endorsing these sorts of safety zones, given the FTC’s aggressive enforcement posture, it is widely assumed that the FTC will do so, too. </a:t>
            </a:r>
          </a:p>
          <a:p>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ndParaRPr>
          </a:p>
          <a:p>
            <a:r>
              <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Justice Department Withdraws Outdated Enforcement Policy Statements</a:t>
            </a: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endParaRPr>
          </a:p>
          <a:p>
            <a:endParaRPr lang="en-US" sz="1400" b="1" u="sng"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r>
              <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Principal Deputy Assistant Attorney General Doha Mekki of </a:t>
            </a:r>
            <a:r>
              <a:rPr lang="en-US" sz="18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the </a:t>
            </a:r>
            <a:r>
              <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Antitrust Division Delivers Remarks at GCR Live: Law Leaders </a:t>
            </a:r>
            <a:r>
              <a:rPr lang="en-US" sz="1800" b="1" u="sng" dirty="0">
                <a:solidFill>
                  <a:srgbClr val="23334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Global </a:t>
            </a:r>
            <a:r>
              <a:rPr lang="en-US" sz="1800" b="1" u="sng" dirty="0">
                <a:solidFill>
                  <a:srgbClr val="233343"/>
                </a:solidFill>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2023</a:t>
            </a: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pic>
        <p:nvPicPr>
          <p:cNvPr id="12293" name="Picture 4" descr="MCj02343290000[1]">
            <a:extLst>
              <a:ext uri="{FF2B5EF4-FFF2-40B4-BE49-F238E27FC236}">
                <a16:creationId xmlns:a16="http://schemas.microsoft.com/office/drawing/2014/main" id="{BE69507F-A071-474F-9B49-4F3A8CC462CD}"/>
              </a:ext>
            </a:extLst>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tretch>
            <a:fillRect/>
          </a:stretch>
        </p:blipFill>
        <p:spPr>
          <a:xfrm>
            <a:off x="5829300" y="3289007"/>
            <a:ext cx="1975941" cy="13343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6A733AA3-F559-450C-B601-3CF48F35785C}"/>
              </a:ext>
            </a:extLst>
          </p:cNvPr>
          <p:cNvSpPr>
            <a:spLocks noGrp="1"/>
          </p:cNvSpPr>
          <p:nvPr>
            <p:ph type="ftr" sz="quarter" idx="11"/>
          </p:nvPr>
        </p:nvSpPr>
        <p:spPr>
          <a:xfrm>
            <a:off x="371547" y="4758930"/>
            <a:ext cx="1809606" cy="273844"/>
          </a:xfrm>
        </p:spPr>
        <p:txBody>
          <a:bodyPr/>
          <a:lstStyle/>
          <a:p>
            <a:pPr>
              <a:defRPr/>
            </a:pPr>
            <a:endParaRPr lang="en-US" sz="900" dirty="0"/>
          </a:p>
        </p:txBody>
      </p:sp>
      <p:sp>
        <p:nvSpPr>
          <p:cNvPr id="12290" name="Slide Number Placeholder 7">
            <a:extLst>
              <a:ext uri="{FF2B5EF4-FFF2-40B4-BE49-F238E27FC236}">
                <a16:creationId xmlns:a16="http://schemas.microsoft.com/office/drawing/2014/main" id="{D3CA7197-BDA3-4678-9D04-094DA106D56B}"/>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Book Antiqua" panose="02040602050305030304" pitchFamily="18"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Book Antiqua" panose="02040602050305030304" pitchFamily="18"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Book Antiqua" panose="02040602050305030304" pitchFamily="18"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9pPr>
          </a:lstStyle>
          <a:p>
            <a:pPr>
              <a:spcBef>
                <a:spcPct val="0"/>
              </a:spcBef>
              <a:buClrTx/>
              <a:buSzTx/>
              <a:buFontTx/>
              <a:buNone/>
            </a:pPr>
            <a:fld id="{35AADDC4-E383-4143-A521-AA00F2E658D1}" type="slidenum">
              <a:rPr lang="en-US" altLang="en-US" sz="750">
                <a:latin typeface="Arial" panose="020B0604020202020204" pitchFamily="34" charset="0"/>
              </a:rPr>
              <a:pPr>
                <a:spcBef>
                  <a:spcPct val="0"/>
                </a:spcBef>
                <a:buClrTx/>
                <a:buSzTx/>
                <a:buFontTx/>
                <a:buNone/>
              </a:pPr>
              <a:t>4</a:t>
            </a:fld>
            <a:endParaRPr lang="en-US" altLang="en-US" sz="750" dirty="0">
              <a:latin typeface="Arial" panose="020B0604020202020204" pitchFamily="34" charset="0"/>
            </a:endParaRPr>
          </a:p>
        </p:txBody>
      </p:sp>
      <p:pic>
        <p:nvPicPr>
          <p:cNvPr id="7" name="Picture 4" descr="MCj02343290000[1]">
            <a:extLst>
              <a:ext uri="{FF2B5EF4-FFF2-40B4-BE49-F238E27FC236}">
                <a16:creationId xmlns:a16="http://schemas.microsoft.com/office/drawing/2014/main" id="{01D0C101-C8B7-4E67-89B4-B7DB20F3360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a:xfrm>
            <a:off x="6248400" y="4385342"/>
            <a:ext cx="2634588" cy="17791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a:extLst>
              <a:ext uri="{FF2B5EF4-FFF2-40B4-BE49-F238E27FC236}">
                <a16:creationId xmlns:a16="http://schemas.microsoft.com/office/drawing/2014/main" id="{2A797B3D-9C3B-459A-ABA9-6892324CDCC4}"/>
              </a:ext>
            </a:extLst>
          </p:cNvPr>
          <p:cNvSpPr txBox="1"/>
          <p:nvPr/>
        </p:nvSpPr>
        <p:spPr>
          <a:xfrm>
            <a:off x="8686800" y="4722521"/>
            <a:ext cx="314729" cy="230832"/>
          </a:xfrm>
          <a:prstGeom prst="rect">
            <a:avLst/>
          </a:prstGeom>
          <a:noFill/>
        </p:spPr>
        <p:txBody>
          <a:bodyPr wrap="square" rtlCol="0">
            <a:spAutoFit/>
          </a:bodyPr>
          <a:lstStyle/>
          <a:p>
            <a:r>
              <a:rPr lang="en-US" sz="900" dirty="0">
                <a:solidFill>
                  <a:schemeClr val="bg1"/>
                </a:solidFill>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9C2204C0-77C2-4552-AE18-360CD6B738B6}"/>
              </a:ext>
            </a:extLst>
          </p:cNvPr>
          <p:cNvSpPr>
            <a:spLocks noGrp="1" noChangeArrowheads="1"/>
          </p:cNvSpPr>
          <p:nvPr>
            <p:ph type="title"/>
          </p:nvPr>
        </p:nvSpPr>
        <p:spPr>
          <a:xfrm>
            <a:off x="914400" y="147135"/>
            <a:ext cx="7772400" cy="659315"/>
          </a:xfrm>
        </p:spPr>
        <p:txBody>
          <a:bodyPr>
            <a:noAutofit/>
          </a:bodyPr>
          <a:lstStyle/>
          <a:p>
            <a:pPr eaLnBrk="1" hangingPunct="1"/>
            <a:r>
              <a:rPr lang="en-US" sz="1800" b="1" dirty="0">
                <a:effectLst>
                  <a:outerShdw blurRad="38100" dist="38100" dir="2700000" algn="tl">
                    <a:srgbClr val="000000">
                      <a:alpha val="43137"/>
                    </a:srgbClr>
                  </a:outerShdw>
                </a:effectLst>
                <a:latin typeface="Book Antiqua" panose="02040602050305030304" pitchFamily="18" charset="0"/>
              </a:rPr>
              <a:t>What Guidance Should Receive Our Attention Notwithstanding the Withdrawn Statements? </a:t>
            </a:r>
            <a:endParaRPr lang="en-US" altLang="en-US" sz="1800" b="1" dirty="0">
              <a:effectLst>
                <a:outerShdw blurRad="38100" dist="38100" dir="2700000" algn="tl">
                  <a:srgbClr val="000000">
                    <a:alpha val="43137"/>
                  </a:srgbClr>
                </a:outerShdw>
              </a:effectLst>
              <a:latin typeface="Book Antiqua" panose="02040602050305030304" pitchFamily="18" charset="0"/>
            </a:endParaRPr>
          </a:p>
        </p:txBody>
      </p:sp>
      <p:sp>
        <p:nvSpPr>
          <p:cNvPr id="116739" name="Rectangle 3">
            <a:extLst>
              <a:ext uri="{FF2B5EF4-FFF2-40B4-BE49-F238E27FC236}">
                <a16:creationId xmlns:a16="http://schemas.microsoft.com/office/drawing/2014/main" id="{F66B9CF2-E9C0-41DC-9489-1607177E06DC}"/>
              </a:ext>
            </a:extLst>
          </p:cNvPr>
          <p:cNvSpPr>
            <a:spLocks noGrp="1" noChangeArrowheads="1"/>
          </p:cNvSpPr>
          <p:nvPr>
            <p:ph type="body" sz="half" idx="1"/>
          </p:nvPr>
        </p:nvSpPr>
        <p:spPr>
          <a:xfrm>
            <a:off x="1587500" y="1854493"/>
            <a:ext cx="6096000" cy="2530850"/>
          </a:xfrm>
        </p:spPr>
        <p:txBody>
          <a:bodyPr/>
          <a:lstStyle/>
          <a:p>
            <a:r>
              <a:rPr lang="en-US" sz="1800" b="1" u="sng" dirty="0">
                <a:solidFill>
                  <a:srgbClr val="233343"/>
                </a:solidFill>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2023</a:t>
            </a: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pic>
        <p:nvPicPr>
          <p:cNvPr id="12293" name="Picture 4" descr="MCj02343290000[1]">
            <a:extLst>
              <a:ext uri="{FF2B5EF4-FFF2-40B4-BE49-F238E27FC236}">
                <a16:creationId xmlns:a16="http://schemas.microsoft.com/office/drawing/2014/main" id="{BE69507F-A071-474F-9B49-4F3A8CC462CD}"/>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5829300" y="3289007"/>
            <a:ext cx="1975941" cy="13343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6A733AA3-F559-450C-B601-3CF48F35785C}"/>
              </a:ext>
            </a:extLst>
          </p:cNvPr>
          <p:cNvSpPr>
            <a:spLocks noGrp="1"/>
          </p:cNvSpPr>
          <p:nvPr>
            <p:ph type="ftr" sz="quarter" idx="11"/>
          </p:nvPr>
        </p:nvSpPr>
        <p:spPr>
          <a:xfrm>
            <a:off x="495299" y="4722521"/>
            <a:ext cx="1323903" cy="273844"/>
          </a:xfrm>
        </p:spPr>
        <p:txBody>
          <a:bodyPr/>
          <a:lstStyle/>
          <a:p>
            <a:pPr>
              <a:defRPr/>
            </a:pPr>
            <a:endParaRPr lang="en-US" sz="900" dirty="0"/>
          </a:p>
        </p:txBody>
      </p:sp>
      <p:sp>
        <p:nvSpPr>
          <p:cNvPr id="12290" name="Slide Number Placeholder 7">
            <a:extLst>
              <a:ext uri="{FF2B5EF4-FFF2-40B4-BE49-F238E27FC236}">
                <a16:creationId xmlns:a16="http://schemas.microsoft.com/office/drawing/2014/main" id="{D3CA7197-BDA3-4678-9D04-094DA106D56B}"/>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Book Antiqua" panose="02040602050305030304" pitchFamily="18"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Book Antiqua" panose="02040602050305030304" pitchFamily="18"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Book Antiqua" panose="02040602050305030304" pitchFamily="18"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9pPr>
          </a:lstStyle>
          <a:p>
            <a:pPr>
              <a:spcBef>
                <a:spcPct val="0"/>
              </a:spcBef>
              <a:buClrTx/>
              <a:buSzTx/>
              <a:buFontTx/>
              <a:buNone/>
            </a:pPr>
            <a:fld id="{35AADDC4-E383-4143-A521-AA00F2E658D1}" type="slidenum">
              <a:rPr lang="en-US" altLang="en-US" sz="750">
                <a:latin typeface="Arial" panose="020B0604020202020204" pitchFamily="34" charset="0"/>
              </a:rPr>
              <a:pPr>
                <a:spcBef>
                  <a:spcPct val="0"/>
                </a:spcBef>
                <a:buClrTx/>
                <a:buSzTx/>
                <a:buFontTx/>
                <a:buNone/>
              </a:pPr>
              <a:t>5</a:t>
            </a:fld>
            <a:endParaRPr lang="en-US" altLang="en-US" sz="750" dirty="0">
              <a:latin typeface="Arial" panose="020B0604020202020204" pitchFamily="34" charset="0"/>
            </a:endParaRPr>
          </a:p>
        </p:txBody>
      </p:sp>
      <p:pic>
        <p:nvPicPr>
          <p:cNvPr id="7" name="Picture 4" descr="MCj02343290000[1]">
            <a:extLst>
              <a:ext uri="{FF2B5EF4-FFF2-40B4-BE49-F238E27FC236}">
                <a16:creationId xmlns:a16="http://schemas.microsoft.com/office/drawing/2014/main" id="{01D0C101-C8B7-4E67-89B4-B7DB20F3360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6248400" y="4385342"/>
            <a:ext cx="2634588" cy="17791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a:extLst>
              <a:ext uri="{FF2B5EF4-FFF2-40B4-BE49-F238E27FC236}">
                <a16:creationId xmlns:a16="http://schemas.microsoft.com/office/drawing/2014/main" id="{2A797B3D-9C3B-459A-ABA9-6892324CDCC4}"/>
              </a:ext>
            </a:extLst>
          </p:cNvPr>
          <p:cNvSpPr txBox="1"/>
          <p:nvPr/>
        </p:nvSpPr>
        <p:spPr>
          <a:xfrm>
            <a:off x="8686800" y="4722521"/>
            <a:ext cx="314729" cy="230832"/>
          </a:xfrm>
          <a:prstGeom prst="rect">
            <a:avLst/>
          </a:prstGeom>
          <a:noFill/>
        </p:spPr>
        <p:txBody>
          <a:bodyPr wrap="square" rtlCol="0">
            <a:spAutoFit/>
          </a:bodyPr>
          <a:lstStyle/>
          <a:p>
            <a:r>
              <a:rPr lang="en-US" sz="900" dirty="0">
                <a:solidFill>
                  <a:schemeClr val="bg1"/>
                </a:solidFill>
              </a:rPr>
              <a:t>5</a:t>
            </a:r>
          </a:p>
        </p:txBody>
      </p:sp>
      <p:sp>
        <p:nvSpPr>
          <p:cNvPr id="10" name="TextBox 9">
            <a:extLst>
              <a:ext uri="{FF2B5EF4-FFF2-40B4-BE49-F238E27FC236}">
                <a16:creationId xmlns:a16="http://schemas.microsoft.com/office/drawing/2014/main" id="{B283E427-381F-48FD-8CBF-0897121C49CD}"/>
              </a:ext>
            </a:extLst>
          </p:cNvPr>
          <p:cNvSpPr txBox="1"/>
          <p:nvPr/>
        </p:nvSpPr>
        <p:spPr>
          <a:xfrm>
            <a:off x="762000" y="1289050"/>
            <a:ext cx="8039100" cy="2893100"/>
          </a:xfrm>
          <a:prstGeom prst="rect">
            <a:avLst/>
          </a:prstGeom>
          <a:noFill/>
        </p:spPr>
        <p:txBody>
          <a:bodyPr wrap="square">
            <a:spAutoFit/>
          </a:bodyPr>
          <a:lstStyle/>
          <a:p>
            <a:pPr marL="342900" marR="0" lvl="0" indent="-342900">
              <a:spcAft>
                <a:spcPts val="0"/>
              </a:spcAft>
              <a:buSzPts val="1000"/>
              <a:buFont typeface="Symbol" panose="05050102010706020507" pitchFamily="18" charset="2"/>
              <a:buChar char=""/>
              <a:tabLst>
                <a:tab pos="457200" algn="l"/>
              </a:tabLst>
            </a:pPr>
            <a:r>
              <a:rPr lang="en-US" sz="1400" b="1" u="sng"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Statements of Antitrust Enforcement Policy in Health Care</a:t>
            </a:r>
            <a:r>
              <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 [PDF]***</a:t>
            </a: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342900" marR="0" lvl="0" indent="-342900">
              <a:spcAft>
                <a:spcPts val="0"/>
              </a:spcAft>
              <a:buSzPts val="1000"/>
              <a:buFont typeface="Symbol" panose="05050102010706020507" pitchFamily="18" charset="2"/>
              <a:buChar char=""/>
              <a:tabLst>
                <a:tab pos="457200" algn="l"/>
              </a:tabLst>
            </a:pPr>
            <a:r>
              <a:rPr lang="en-US" sz="1400" b="1" u="sng"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Statement of Antitrust Enforcement Policy Regarding Accountable Care Organizations</a:t>
            </a:r>
            <a:r>
              <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a:t>
            </a: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342900" marR="0" lvl="0" indent="-342900">
              <a:spcAft>
                <a:spcPts val="0"/>
              </a:spcAft>
              <a:buSzPts val="1000"/>
              <a:buFont typeface="Symbol" panose="05050102010706020507" pitchFamily="18" charset="2"/>
              <a:buChar char=""/>
              <a:tabLst>
                <a:tab pos="457200" algn="l"/>
              </a:tabLst>
            </a:pPr>
            <a:r>
              <a:rPr lang="en-US" sz="1400" b="1" u="sng"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Pharmaceutical Agreement Filing Requirements</a:t>
            </a:r>
            <a:r>
              <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 [PDF]</a:t>
            </a: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342900" marR="0" lvl="0" indent="-342900">
              <a:spcAft>
                <a:spcPts val="0"/>
              </a:spcAft>
              <a:buSzPts val="1000"/>
              <a:buFont typeface="Symbol" panose="05050102010706020507" pitchFamily="18" charset="2"/>
              <a:buChar char=""/>
              <a:tabLst>
                <a:tab pos="457200" algn="l"/>
              </a:tabLst>
            </a:pPr>
            <a:r>
              <a:rPr lang="en-US" sz="1400" b="1" u="sng"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hlinkClick r:id="rId8">
                  <a:extLst>
                    <a:ext uri="{A12FA001-AC4F-418D-AE19-62706E023703}">
                      <ahyp:hlinkClr xmlns:ahyp="http://schemas.microsoft.com/office/drawing/2018/hyperlinkcolor" val="tx"/>
                    </a:ext>
                  </a:extLst>
                </a:hlinkClick>
              </a:rPr>
              <a:t>Frequently Asked Questions About Filing Pharmaceutical Agreements </a:t>
            </a:r>
            <a:r>
              <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 [PDF]</a:t>
            </a: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342900" marR="0" lvl="0" indent="-342900">
              <a:spcAft>
                <a:spcPts val="0"/>
              </a:spcAft>
              <a:buSzPts val="1000"/>
              <a:buFont typeface="Symbol" panose="05050102010706020507" pitchFamily="18" charset="2"/>
              <a:buChar char=""/>
              <a:tabLst>
                <a:tab pos="457200" algn="l"/>
              </a:tabLst>
            </a:pPr>
            <a:r>
              <a:rPr lang="en-US" sz="1400" b="1" u="sng"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hlinkClick r:id="rId9">
                  <a:extLst>
                    <a:ext uri="{A12FA001-AC4F-418D-AE19-62706E023703}">
                      <ahyp:hlinkClr xmlns:ahyp="http://schemas.microsoft.com/office/drawing/2018/hyperlinkcolor" val="tx"/>
                    </a:ext>
                  </a:extLst>
                </a:hlinkClick>
              </a:rPr>
              <a:t>Overview of FTC Actions in Health Care Services and Products</a:t>
            </a:r>
            <a:r>
              <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 [PDF]</a:t>
            </a: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342900" marR="0" lvl="0" indent="-342900">
              <a:spcAft>
                <a:spcPts val="0"/>
              </a:spcAft>
              <a:buSzPts val="1000"/>
              <a:buFont typeface="Symbol" panose="05050102010706020507" pitchFamily="18" charset="2"/>
              <a:buChar char=""/>
              <a:tabLst>
                <a:tab pos="457200" algn="l"/>
              </a:tabLst>
            </a:pPr>
            <a:r>
              <a:rPr lang="en-US" sz="1400" b="1" u="sng"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hlinkClick r:id="rId10">
                  <a:extLst>
                    <a:ext uri="{A12FA001-AC4F-418D-AE19-62706E023703}">
                      <ahyp:hlinkClr xmlns:ahyp="http://schemas.microsoft.com/office/drawing/2018/hyperlinkcolor" val="tx"/>
                    </a:ext>
                  </a:extLst>
                </a:hlinkClick>
              </a:rPr>
              <a:t>Overview of FTC Actions in Pharmaceutical Products and Distribution</a:t>
            </a:r>
            <a:r>
              <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 [PDF</a:t>
            </a:r>
            <a:r>
              <a:rPr lang="en-US" sz="1400" dirty="0">
                <a:solidFill>
                  <a:schemeClr val="bg1"/>
                </a:solidFill>
                <a:effectLst/>
                <a:latin typeface="Book Antiqua" panose="02040602050305030304" pitchFamily="18" charset="0"/>
                <a:ea typeface="Times New Roman" panose="02020603050405020304" pitchFamily="18" charset="0"/>
              </a:rPr>
              <a:t>]</a:t>
            </a:r>
            <a:endParaRPr lang="en-US" sz="1400" dirty="0">
              <a:solidFill>
                <a:schemeClr val="bg1"/>
              </a:solidFill>
              <a:effectLst/>
              <a:latin typeface="Book Antiqua" panose="02040602050305030304" pitchFamily="18" charset="0"/>
              <a:ea typeface="Calibri" panose="020F0502020204030204" pitchFamily="34" charset="0"/>
            </a:endParaRPr>
          </a:p>
          <a:p>
            <a:pPr marL="285750" marR="0" indent="-285750">
              <a:buFont typeface="Arial" panose="020B0604020202020204" pitchFamily="34" charset="0"/>
              <a:buChar char="•"/>
            </a:pPr>
            <a:r>
              <a:rPr lang="en-US" sz="1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DOJ/FTC Antitrust Guidance for Human Resource Professionals</a:t>
            </a:r>
            <a:r>
              <a:rPr lang="en-US" sz="1400" b="1" dirty="0">
                <a:solidFill>
                  <a:srgbClr val="233343"/>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Calibri" panose="020F0502020204030204" pitchFamily="34" charset="0"/>
                <a:hlinkClick r:id="rId12">
                  <a:extLst>
                    <a:ext uri="{A12FA001-AC4F-418D-AE19-62706E023703}">
                      <ahyp:hlinkClr xmlns:ahyp="http://schemas.microsoft.com/office/drawing/2018/hyperlinkcolor" val="tx"/>
                    </a:ext>
                  </a:extLst>
                </a:hlinkClick>
              </a:rPr>
              <a:t> </a:t>
            </a:r>
            <a:r>
              <a:rPr lang="en-US" sz="1200" b="1" dirty="0">
                <a:solidFill>
                  <a:srgbClr val="233343"/>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Calibri" panose="020F0502020204030204" pitchFamily="34" charset="0"/>
                <a:hlinkClick r:id="rId12">
                  <a:extLst>
                    <a:ext uri="{A12FA001-AC4F-418D-AE19-62706E023703}">
                      <ahyp:hlinkClr xmlns:ahyp="http://schemas.microsoft.com/office/drawing/2018/hyperlinkcolor" val="tx"/>
                    </a:ext>
                  </a:extLst>
                </a:hlinkClick>
              </a:rPr>
              <a:t>Staff</a:t>
            </a:r>
            <a:endParaRPr lang="en-US" sz="1200" b="1" dirty="0">
              <a:solidFill>
                <a:srgbClr val="233343"/>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Calibri" panose="020F0502020204030204" pitchFamily="34" charset="0"/>
            </a:endParaRPr>
          </a:p>
          <a:p>
            <a:endParaRPr lang="en-US" sz="1200" b="1" u="sng" dirty="0">
              <a:solidFill>
                <a:schemeClr val="bg1"/>
              </a:solidFill>
              <a:latin typeface="Book Antiqua" panose="02040602050305030304" pitchFamily="18" charset="0"/>
              <a:cs typeface="Calibri" panose="020F0502020204030204" pitchFamily="34" charset="0"/>
            </a:endParaRPr>
          </a:p>
          <a:p>
            <a:endParaRPr lang="en-US" sz="1200" b="1" u="sng" dirty="0">
              <a:solidFill>
                <a:schemeClr val="bg1"/>
              </a:solidFill>
              <a:latin typeface="Book Antiqua" panose="02040602050305030304" pitchFamily="18" charset="0"/>
              <a:cs typeface="Calibri" panose="020F0502020204030204" pitchFamily="34" charset="0"/>
            </a:endParaRPr>
          </a:p>
          <a:p>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cs typeface="Calibri" panose="020F0502020204030204" pitchFamily="34" charset="0"/>
              </a:rPr>
              <a:t>*** </a:t>
            </a:r>
            <a:r>
              <a:rPr lang="en-US" sz="1200" b="1" dirty="0">
                <a:solidFill>
                  <a:schemeClr val="bg1"/>
                </a:solidFill>
                <a:effectLst/>
                <a:latin typeface="Book Antiqua" panose="02040602050305030304" pitchFamily="18" charset="0"/>
                <a:ea typeface="Calibri" panose="020F0502020204030204" pitchFamily="34" charset="0"/>
                <a:cs typeface="Calibri" panose="020F0502020204030204" pitchFamily="34" charset="0"/>
              </a:rPr>
              <a:t>The Statements of Antitrust Policy in Health Care and the </a:t>
            </a:r>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Statement of Antitrust Enforcement Policy Regarding Accountable Care Organizations Participating in the Medicare Shared Savings Program both are identified as core health care competition documents on the </a:t>
            </a:r>
            <a:r>
              <a:rPr lang="en-US" sz="1200" b="1" u="sng"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hlinkClick r:id="rId13">
                  <a:extLst>
                    <a:ext uri="{A12FA001-AC4F-418D-AE19-62706E023703}">
                      <ahyp:hlinkClr xmlns:ahyp="http://schemas.microsoft.com/office/drawing/2018/hyperlinkcolor" val="tx"/>
                    </a:ext>
                  </a:extLst>
                </a:hlinkClick>
              </a:rPr>
              <a:t>FTC.gov</a:t>
            </a:r>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website (last visited 3.9.23) although the Department of Justice announced their withdrawal calling them "outdated."</a:t>
            </a:r>
          </a:p>
          <a:p>
            <a:r>
              <a:rPr lang="en-US" sz="1200" dirty="0">
                <a:effectLst/>
                <a:latin typeface="Verdana" panose="020B0604030504040204" pitchFamily="34" charset="0"/>
                <a:ea typeface="Calibri" panose="020F0502020204030204" pitchFamily="34" charset="0"/>
              </a:rPr>
              <a:t>he f Antitrust Policy in Health Care and the</a:t>
            </a:r>
            <a:endParaRPr lang="en-US" sz="1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611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33343"/>
        </a:solidFill>
        <a:effectLst/>
      </p:bgPr>
    </p:bg>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EFF76915-8CB5-4349-9E2F-08D0B0EED802}"/>
              </a:ext>
            </a:extLst>
          </p:cNvPr>
          <p:cNvSpPr>
            <a:spLocks noGrp="1" noChangeArrowheads="1"/>
          </p:cNvSpPr>
          <p:nvPr>
            <p:ph type="title"/>
          </p:nvPr>
        </p:nvSpPr>
        <p:spPr>
          <a:xfrm>
            <a:off x="914400" y="69850"/>
            <a:ext cx="7772400" cy="806450"/>
          </a:xfrm>
        </p:spPr>
        <p:txBody>
          <a:bodyPr>
            <a:noAutofit/>
          </a:bodyPr>
          <a:lstStyle/>
          <a:p>
            <a:pPr eaLnBrk="1" hangingPunct="1"/>
            <a:r>
              <a:rPr lang="en-US" altLang="en-US" sz="2200" b="1" dirty="0">
                <a:effectLst>
                  <a:outerShdw blurRad="38100" dist="38100" dir="2700000" algn="tl">
                    <a:schemeClr val="bg1">
                      <a:lumMod val="85000"/>
                    </a:schemeClr>
                  </a:outerShdw>
                </a:effectLst>
                <a:latin typeface="Book Antiqua" panose="02040602050305030304" pitchFamily="18" charset="0"/>
              </a:rPr>
              <a:t>Antitrust Division Announces Criminal Enforcement Of Section 2 of the Sherman Act - Monopolization</a:t>
            </a:r>
            <a:endParaRPr lang="en-US" altLang="en-US" sz="2200" b="1" dirty="0">
              <a:effectLst>
                <a:outerShdw blurRad="38100" dist="38100" dir="2700000" algn="tl">
                  <a:schemeClr val="bg1">
                    <a:lumMod val="75000"/>
                  </a:schemeClr>
                </a:outerShdw>
              </a:effectLst>
              <a:latin typeface="Book Antiqua" panose="02040602050305030304" pitchFamily="18" charset="0"/>
            </a:endParaRPr>
          </a:p>
        </p:txBody>
      </p:sp>
      <p:sp>
        <p:nvSpPr>
          <p:cNvPr id="118787" name="Rectangle 3">
            <a:extLst>
              <a:ext uri="{FF2B5EF4-FFF2-40B4-BE49-F238E27FC236}">
                <a16:creationId xmlns:a16="http://schemas.microsoft.com/office/drawing/2014/main" id="{A439E01D-10F6-4467-9F24-09449A159BEA}"/>
              </a:ext>
            </a:extLst>
          </p:cNvPr>
          <p:cNvSpPr>
            <a:spLocks noGrp="1" noChangeArrowheads="1"/>
          </p:cNvSpPr>
          <p:nvPr>
            <p:ph type="body" sz="half" idx="1"/>
          </p:nvPr>
        </p:nvSpPr>
        <p:spPr>
          <a:xfrm>
            <a:off x="1155700" y="1200151"/>
            <a:ext cx="6254750" cy="3346450"/>
          </a:xfrm>
        </p:spPr>
        <p:txBody>
          <a:bodyPr>
            <a:normAutofit/>
          </a:bodyPr>
          <a:lstStyle/>
          <a:p>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rPr>
              <a:t>“Congress criminalized monopolization and attempted monopolization to combat criminal conduct that subverts competition,” said Assistant Attorney General Jonathan Kanter of the Justice Department’s Antitrust Division. “The Justice Department will continue to prosecute blatant and illegitimate monopoly behavior that subjects the American public to harm.”</a:t>
            </a:r>
          </a:p>
          <a:p>
            <a:endPar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ndParaRPr>
          </a:p>
          <a:p>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rPr>
              <a:t>“The president of a paving and asphalt contractor based in Billings, Montana, has pleaded guilty to attempting to monopolize the market for highway crack-sealing services in Montana and Wyoming.”</a:t>
            </a:r>
          </a:p>
          <a:p>
            <a:endParaRPr lang="en-US" altLang="en-US" sz="1200" b="1" dirty="0">
              <a:solidFill>
                <a:schemeClr val="bg1"/>
              </a:solidFill>
              <a:effectLst>
                <a:outerShdw blurRad="38100" dist="38100" dir="2700000" algn="tl">
                  <a:srgbClr val="000000">
                    <a:alpha val="43137"/>
                  </a:srgbClr>
                </a:outerShdw>
              </a:effectLst>
              <a:latin typeface="Book Antiqua" panose="02040602050305030304" pitchFamily="18" charset="0"/>
            </a:endParaRPr>
          </a:p>
          <a:p>
            <a:r>
              <a:rPr lang="en-US" altLang="en-US" sz="1200" b="1" i="1" dirty="0">
                <a:solidFill>
                  <a:schemeClr val="bg1"/>
                </a:solidFill>
                <a:effectLst>
                  <a:outerShdw blurRad="38100" dist="38100" dir="2700000" algn="tl">
                    <a:srgbClr val="000000">
                      <a:alpha val="43137"/>
                    </a:srgbClr>
                  </a:outerShdw>
                </a:effectLst>
                <a:latin typeface="Book Antiqua" panose="02040602050305030304" pitchFamily="18" charset="0"/>
              </a:rPr>
              <a:t>U.S. v. Zito</a:t>
            </a:r>
            <a:r>
              <a:rPr lang="en-US" altLang="en-US" sz="1200" b="1" dirty="0">
                <a:solidFill>
                  <a:schemeClr val="bg1"/>
                </a:solidFill>
                <a:effectLst>
                  <a:outerShdw blurRad="38100" dist="38100" dir="2700000" algn="tl">
                    <a:srgbClr val="000000">
                      <a:alpha val="43137"/>
                    </a:srgbClr>
                  </a:outerShdw>
                </a:effectLst>
                <a:latin typeface="Book Antiqua" panose="02040602050305030304" pitchFamily="18" charset="0"/>
              </a:rPr>
              <a:t>, D. Mont., October 31, 2022</a:t>
            </a:r>
          </a:p>
          <a:p>
            <a:endParaRPr lang="en-US" altLang="en-US" sz="1200" b="1" dirty="0">
              <a:solidFill>
                <a:schemeClr val="bg1"/>
              </a:solidFill>
              <a:effectLst>
                <a:outerShdw blurRad="38100" dist="38100" dir="2700000" algn="tl">
                  <a:srgbClr val="000000">
                    <a:alpha val="43137"/>
                  </a:srgbClr>
                </a:outerShdw>
              </a:effectLst>
              <a:latin typeface="Book Antiqua" panose="02040602050305030304" pitchFamily="18" charset="0"/>
            </a:endParaRPr>
          </a:p>
          <a:p>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hlinkClick r:id="rId3">
                  <a:extLst>
                    <a:ext uri="{A12FA001-AC4F-418D-AE19-62706E023703}">
                      <ahyp:hlinkClr xmlns:ahyp="http://schemas.microsoft.com/office/drawing/2018/hyperlinkcolor" val="tx"/>
                    </a:ext>
                  </a:extLst>
                </a:hlinkClick>
              </a:rPr>
              <a:t>Executive Pleads Guilty to Criminal Attempted </a:t>
            </a:r>
            <a:endParaRPr lang="en-US" altLang="en-US" sz="1200" b="1" dirty="0">
              <a:solidFill>
                <a:schemeClr val="bg1"/>
              </a:solidFill>
              <a:effectLst>
                <a:outerShdw blurRad="38100" dist="38100" dir="2700000" algn="tl">
                  <a:srgbClr val="000000">
                    <a:alpha val="43137"/>
                  </a:srgbClr>
                </a:outerShdw>
              </a:effectLst>
              <a:latin typeface="Book Antiqua" panose="02040602050305030304" pitchFamily="18" charset="0"/>
            </a:endParaRPr>
          </a:p>
          <a:p>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hlinkClick r:id="rId3">
                  <a:extLst>
                    <a:ext uri="{A12FA001-AC4F-418D-AE19-62706E023703}">
                      <ahyp:hlinkClr xmlns:ahyp="http://schemas.microsoft.com/office/drawing/2018/hyperlinkcolor" val="tx"/>
                    </a:ext>
                  </a:extLst>
                </a:hlinkClick>
              </a:rPr>
              <a:t>Monopolization | OPA | Department of Justice</a:t>
            </a:r>
            <a:endParaRPr lang="en-US" altLang="en-US" sz="1200" b="1"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pic>
        <p:nvPicPr>
          <p:cNvPr id="14341" name="Picture 4" descr="MPj03874710000[1]">
            <a:extLst>
              <a:ext uri="{FF2B5EF4-FFF2-40B4-BE49-F238E27FC236}">
                <a16:creationId xmlns:a16="http://schemas.microsoft.com/office/drawing/2014/main" id="{CB7EC919-E3BC-46FE-91B8-AB1FEEDCD0C0}"/>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5643749" y="1200151"/>
            <a:ext cx="1171202" cy="16418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A9375BDF-973F-4DBF-9A08-166845099437}"/>
              </a:ext>
            </a:extLst>
          </p:cNvPr>
          <p:cNvSpPr>
            <a:spLocks noGrp="1"/>
          </p:cNvSpPr>
          <p:nvPr>
            <p:ph type="ftr" sz="quarter" idx="11"/>
          </p:nvPr>
        </p:nvSpPr>
        <p:spPr>
          <a:xfrm>
            <a:off x="200679" y="4730539"/>
            <a:ext cx="1732824" cy="204601"/>
          </a:xfrm>
        </p:spPr>
        <p:txBody>
          <a:bodyPr/>
          <a:lstStyle/>
          <a:p>
            <a:pPr>
              <a:defRPr/>
            </a:pPr>
            <a:endParaRPr lang="en-US" sz="900" dirty="0"/>
          </a:p>
        </p:txBody>
      </p:sp>
      <p:sp>
        <p:nvSpPr>
          <p:cNvPr id="14338" name="Slide Number Placeholder 7">
            <a:extLst>
              <a:ext uri="{FF2B5EF4-FFF2-40B4-BE49-F238E27FC236}">
                <a16:creationId xmlns:a16="http://schemas.microsoft.com/office/drawing/2014/main" id="{01019E8A-C267-4788-ACC3-1A42045D21F4}"/>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Book Antiqua" panose="02040602050305030304" pitchFamily="18"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Book Antiqua" panose="02040602050305030304" pitchFamily="18"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Book Antiqua" panose="02040602050305030304" pitchFamily="18"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9pPr>
          </a:lstStyle>
          <a:p>
            <a:pPr>
              <a:spcBef>
                <a:spcPct val="0"/>
              </a:spcBef>
              <a:buClrTx/>
              <a:buSzTx/>
              <a:buFontTx/>
              <a:buNone/>
            </a:pPr>
            <a:fld id="{107CE9DA-D365-432F-9795-9586E9E060F3}" type="slidenum">
              <a:rPr lang="en-US" altLang="en-US" sz="750">
                <a:latin typeface="Arial" panose="020B0604020202020204" pitchFamily="34" charset="0"/>
              </a:rPr>
              <a:pPr>
                <a:spcBef>
                  <a:spcPct val="0"/>
                </a:spcBef>
                <a:buClrTx/>
                <a:buSzTx/>
                <a:buFontTx/>
                <a:buNone/>
              </a:pPr>
              <a:t>6</a:t>
            </a:fld>
            <a:endParaRPr lang="en-US" altLang="en-US" sz="750" dirty="0">
              <a:latin typeface="Arial" panose="020B0604020202020204" pitchFamily="34" charset="0"/>
            </a:endParaRPr>
          </a:p>
        </p:txBody>
      </p:sp>
      <p:pic>
        <p:nvPicPr>
          <p:cNvPr id="7" name="Picture 4" descr="MPj03874710000[1]">
            <a:extLst>
              <a:ext uri="{FF2B5EF4-FFF2-40B4-BE49-F238E27FC236}">
                <a16:creationId xmlns:a16="http://schemas.microsoft.com/office/drawing/2014/main" id="{78414F7F-ACA8-4EE3-9AC5-98B77B9D8F3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6000999" y="1257300"/>
            <a:ext cx="1561602" cy="2532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MPj03874710000[1]">
            <a:extLst>
              <a:ext uri="{FF2B5EF4-FFF2-40B4-BE49-F238E27FC236}">
                <a16:creationId xmlns:a16="http://schemas.microsoft.com/office/drawing/2014/main" id="{FCC3C1EB-C2C9-47C5-B38E-2A590E7299A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6000999" y="1600200"/>
            <a:ext cx="1561602"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a:extLst>
              <a:ext uri="{FF2B5EF4-FFF2-40B4-BE49-F238E27FC236}">
                <a16:creationId xmlns:a16="http://schemas.microsoft.com/office/drawing/2014/main" id="{CE10B6DA-1391-4EF2-8A96-F16529CFFA93}"/>
              </a:ext>
            </a:extLst>
          </p:cNvPr>
          <p:cNvSpPr txBox="1"/>
          <p:nvPr/>
        </p:nvSpPr>
        <p:spPr>
          <a:xfrm>
            <a:off x="8742760" y="4796640"/>
            <a:ext cx="200561" cy="230832"/>
          </a:xfrm>
          <a:prstGeom prst="rect">
            <a:avLst/>
          </a:prstGeom>
          <a:noFill/>
        </p:spPr>
        <p:txBody>
          <a:bodyPr wrap="square" rtlCol="0">
            <a:spAutoFit/>
          </a:bodyPr>
          <a:lstStyle/>
          <a:p>
            <a:r>
              <a:rPr lang="en-US" sz="900" dirty="0">
                <a:solidFill>
                  <a:schemeClr val="bg1"/>
                </a:solidFill>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33343"/>
        </a:solidFill>
        <a:effectLst/>
      </p:bgPr>
    </p:bg>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EFF76915-8CB5-4349-9E2F-08D0B0EED802}"/>
              </a:ext>
            </a:extLst>
          </p:cNvPr>
          <p:cNvSpPr>
            <a:spLocks noGrp="1" noChangeArrowheads="1"/>
          </p:cNvSpPr>
          <p:nvPr>
            <p:ph type="title"/>
          </p:nvPr>
        </p:nvSpPr>
        <p:spPr>
          <a:xfrm>
            <a:off x="914400" y="69850"/>
            <a:ext cx="7772400" cy="806450"/>
          </a:xfrm>
        </p:spPr>
        <p:txBody>
          <a:bodyPr>
            <a:noAutofit/>
          </a:bodyPr>
          <a:lstStyle/>
          <a:p>
            <a:pPr eaLnBrk="1" hangingPunct="1"/>
            <a:r>
              <a:rPr lang="en-US" altLang="en-US" sz="2200" b="1" dirty="0">
                <a:effectLst>
                  <a:outerShdw blurRad="38100" dist="38100" dir="2700000" algn="tl">
                    <a:schemeClr val="bg1">
                      <a:lumMod val="85000"/>
                    </a:schemeClr>
                  </a:outerShdw>
                </a:effectLst>
                <a:latin typeface="Book Antiqua" panose="02040602050305030304" pitchFamily="18" charset="0"/>
              </a:rPr>
              <a:t>Antitrust Division Announces Criminal Enforcement Of Section 2 of the Sherman Act - Monopolization</a:t>
            </a:r>
            <a:endParaRPr lang="en-US" altLang="en-US" sz="2200" b="1" dirty="0">
              <a:effectLst>
                <a:outerShdw blurRad="38100" dist="38100" dir="2700000" algn="tl">
                  <a:schemeClr val="bg1">
                    <a:lumMod val="75000"/>
                  </a:schemeClr>
                </a:outerShdw>
              </a:effectLst>
              <a:latin typeface="Book Antiqua" panose="02040602050305030304" pitchFamily="18" charset="0"/>
            </a:endParaRPr>
          </a:p>
        </p:txBody>
      </p:sp>
      <p:sp>
        <p:nvSpPr>
          <p:cNvPr id="118787" name="Rectangle 3">
            <a:extLst>
              <a:ext uri="{FF2B5EF4-FFF2-40B4-BE49-F238E27FC236}">
                <a16:creationId xmlns:a16="http://schemas.microsoft.com/office/drawing/2014/main" id="{A439E01D-10F6-4467-9F24-09449A159BEA}"/>
              </a:ext>
            </a:extLst>
          </p:cNvPr>
          <p:cNvSpPr>
            <a:spLocks noGrp="1" noChangeArrowheads="1"/>
          </p:cNvSpPr>
          <p:nvPr>
            <p:ph type="body" sz="half" idx="1"/>
          </p:nvPr>
        </p:nvSpPr>
        <p:spPr>
          <a:xfrm>
            <a:off x="533400" y="984250"/>
            <a:ext cx="7962900" cy="3950890"/>
          </a:xfrm>
        </p:spPr>
        <p:txBody>
          <a:bodyPr>
            <a:normAutofit fontScale="25000" lnSpcReduction="20000"/>
          </a:bodyPr>
          <a:lstStyle/>
          <a:p>
            <a:pPr marL="0" marR="0" algn="ctr">
              <a:lnSpc>
                <a:spcPts val="2700"/>
              </a:lnSpc>
              <a:spcBef>
                <a:spcPts val="0"/>
              </a:spcBef>
              <a:spcAft>
                <a:spcPts val="375"/>
              </a:spcAft>
            </a:pPr>
            <a:r>
              <a:rPr lang="en-US" sz="4800" b="1" u="sng" kern="0"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Abstract – Daniel A. Crane </a:t>
            </a:r>
          </a:p>
          <a:p>
            <a:pPr marL="0" algn="ctr">
              <a:lnSpc>
                <a:spcPts val="2700"/>
              </a:lnSpc>
              <a:spcBef>
                <a:spcPts val="0"/>
              </a:spcBef>
              <a:spcAft>
                <a:spcPts val="375"/>
              </a:spcAft>
            </a:pPr>
            <a:r>
              <a:rPr lang="en-US" sz="48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CRIMINAL ENFORCEMENT OF SECTION 2 OF THE SHERMAN ACT: AN EMPIRICAL ASSESSMENT</a:t>
            </a:r>
            <a:endParaRPr lang="en-US" sz="48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0" marR="0">
              <a:lnSpc>
                <a:spcPts val="1650"/>
              </a:lnSpc>
              <a:spcBef>
                <a:spcPts val="0"/>
              </a:spcBef>
              <a:spcAft>
                <a:spcPts val="750"/>
              </a:spcAft>
            </a:pPr>
            <a:r>
              <a:rPr lang="en-US" sz="4000" b="1" dirty="0">
                <a:solidFill>
                  <a:schemeClr val="bg1"/>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rPr>
              <a:t>The Biden Justice Department has announced that it may begin to bring criminal monopolization cases under Section 2 of the Sherman Act, a practice that the Department has not employed in almost half a century. The Department's leadership has justified this idea by asserting that it used to be common practice for the Antitrust Division to bring such cases. This Article presents the findings of an empirical study of all of the Justice Department's antitrust case filings. It finds that the Justice Department brought 175 criminal monopolization cases between 1903 and 1977, but that only 20 of these involved unilateral exclusionary conduct (as opposed to concerted cartel behavior), that only 12 of these resulted in a finding of criminal liability, that only one case involving non-violent conduct resulted in a prison sentence, and that the total fines meted in these cased amounted to less than $9 million in 2022 dollars. Thus, although there is historical precedent for bringing criminal monopolization cases, if the Justice Department carries through on its recent threats to begin bringing criminal monopolization cases again and it does so for non-violent unilateral conduct offenses and seeks significant penalties, it will be breaking new ground.</a:t>
            </a:r>
          </a:p>
          <a:p>
            <a:pPr marL="0" marR="0">
              <a:spcBef>
                <a:spcPts val="0"/>
              </a:spcBef>
              <a:spcAft>
                <a:spcPts val="0"/>
              </a:spcAft>
            </a:pPr>
            <a:r>
              <a:rPr lang="en-US" dirty="0">
                <a:solidFill>
                  <a:schemeClr val="bg1"/>
                </a:solidFill>
                <a:effectLst/>
                <a:latin typeface="Book Antiqua" panose="02040602050305030304" pitchFamily="18" charset="0"/>
                <a:ea typeface="Calibri" panose="020F0502020204030204" pitchFamily="34" charset="0"/>
              </a:rPr>
              <a:t> </a:t>
            </a:r>
          </a:p>
          <a:p>
            <a:pPr marL="0">
              <a:spcBef>
                <a:spcPts val="0"/>
              </a:spcBef>
            </a:pPr>
            <a:endParaRPr lang="en-US" u="sng" dirty="0">
              <a:solidFill>
                <a:schemeClr val="bg1"/>
              </a:solidFill>
              <a:effectLst/>
              <a:latin typeface="Book Antiqua" panose="02040602050305030304" pitchFamily="18"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a:spcBef>
                <a:spcPts val="0"/>
              </a:spcBef>
            </a:pPr>
            <a:r>
              <a:rPr lang="en-US" u="sng" dirty="0">
                <a:solidFill>
                  <a:schemeClr val="bg1"/>
                </a:solidFill>
                <a:effectLst/>
                <a:latin typeface="Book Antiqua" panose="0204060205030503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https://papers.ssrn.com/sol3/papers.cfm?abstract_id=4136638</a:t>
            </a:r>
            <a:endParaRPr lang="en-US" dirty="0">
              <a:solidFill>
                <a:schemeClr val="bg1"/>
              </a:solidFill>
              <a:effectLst/>
              <a:latin typeface="Book Antiqua" panose="02040602050305030304" pitchFamily="18" charset="0"/>
              <a:ea typeface="Calibri" panose="020F0502020204030204" pitchFamily="34" charset="0"/>
            </a:endParaRPr>
          </a:p>
          <a:p>
            <a:pPr marL="0" marR="0">
              <a:spcBef>
                <a:spcPts val="0"/>
              </a:spcBef>
              <a:spcAft>
                <a:spcPts val="0"/>
              </a:spcAft>
            </a:pPr>
            <a:endParaRPr lang="en-US" dirty="0">
              <a:solidFill>
                <a:schemeClr val="bg1"/>
              </a:solidFill>
              <a:effectLst/>
              <a:latin typeface="Book Antiqua" panose="02040602050305030304" pitchFamily="18" charset="0"/>
              <a:ea typeface="Calibri" panose="020F0502020204030204" pitchFamily="34" charset="0"/>
            </a:endParaRPr>
          </a:p>
          <a:p>
            <a:endParaRPr lang="en-US" altLang="en-US" sz="1200" b="1"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pic>
        <p:nvPicPr>
          <p:cNvPr id="14341" name="Picture 4" descr="MPj03874710000[1]">
            <a:extLst>
              <a:ext uri="{FF2B5EF4-FFF2-40B4-BE49-F238E27FC236}">
                <a16:creationId xmlns:a16="http://schemas.microsoft.com/office/drawing/2014/main" id="{CB7EC919-E3BC-46FE-91B8-AB1FEEDCD0C0}"/>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5643749" y="1200151"/>
            <a:ext cx="1171202" cy="16418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A9375BDF-973F-4DBF-9A08-166845099437}"/>
              </a:ext>
            </a:extLst>
          </p:cNvPr>
          <p:cNvSpPr>
            <a:spLocks noGrp="1"/>
          </p:cNvSpPr>
          <p:nvPr>
            <p:ph type="ftr" sz="quarter" idx="11"/>
          </p:nvPr>
        </p:nvSpPr>
        <p:spPr>
          <a:xfrm>
            <a:off x="200679" y="4730539"/>
            <a:ext cx="1732824" cy="204601"/>
          </a:xfrm>
        </p:spPr>
        <p:txBody>
          <a:bodyPr/>
          <a:lstStyle/>
          <a:p>
            <a:pPr>
              <a:defRPr/>
            </a:pPr>
            <a:endParaRPr lang="en-US" sz="900" dirty="0"/>
          </a:p>
        </p:txBody>
      </p:sp>
      <p:sp>
        <p:nvSpPr>
          <p:cNvPr id="14338" name="Slide Number Placeholder 7">
            <a:extLst>
              <a:ext uri="{FF2B5EF4-FFF2-40B4-BE49-F238E27FC236}">
                <a16:creationId xmlns:a16="http://schemas.microsoft.com/office/drawing/2014/main" id="{01019E8A-C267-4788-ACC3-1A42045D21F4}"/>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Book Antiqua" panose="02040602050305030304" pitchFamily="18"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Book Antiqua" panose="02040602050305030304" pitchFamily="18"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Book Antiqua" panose="02040602050305030304" pitchFamily="18"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9pPr>
          </a:lstStyle>
          <a:p>
            <a:pPr>
              <a:spcBef>
                <a:spcPct val="0"/>
              </a:spcBef>
              <a:buClrTx/>
              <a:buSzTx/>
              <a:buFontTx/>
              <a:buNone/>
            </a:pPr>
            <a:fld id="{107CE9DA-D365-432F-9795-9586E9E060F3}" type="slidenum">
              <a:rPr lang="en-US" altLang="en-US" sz="750">
                <a:latin typeface="Arial" panose="020B0604020202020204" pitchFamily="34" charset="0"/>
              </a:rPr>
              <a:pPr>
                <a:spcBef>
                  <a:spcPct val="0"/>
                </a:spcBef>
                <a:buClrTx/>
                <a:buSzTx/>
                <a:buFontTx/>
                <a:buNone/>
              </a:pPr>
              <a:t>7</a:t>
            </a:fld>
            <a:endParaRPr lang="en-US" altLang="en-US" sz="750" dirty="0">
              <a:latin typeface="Arial" panose="020B0604020202020204" pitchFamily="34" charset="0"/>
            </a:endParaRPr>
          </a:p>
        </p:txBody>
      </p:sp>
      <p:pic>
        <p:nvPicPr>
          <p:cNvPr id="7" name="Picture 4" descr="MPj03874710000[1]">
            <a:extLst>
              <a:ext uri="{FF2B5EF4-FFF2-40B4-BE49-F238E27FC236}">
                <a16:creationId xmlns:a16="http://schemas.microsoft.com/office/drawing/2014/main" id="{78414F7F-ACA8-4EE3-9AC5-98B77B9D8F3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6000999" y="1257300"/>
            <a:ext cx="1561602" cy="2532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MPj03874710000[1]">
            <a:extLst>
              <a:ext uri="{FF2B5EF4-FFF2-40B4-BE49-F238E27FC236}">
                <a16:creationId xmlns:a16="http://schemas.microsoft.com/office/drawing/2014/main" id="{FCC3C1EB-C2C9-47C5-B38E-2A590E7299A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6000999" y="1600200"/>
            <a:ext cx="1561602"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a:extLst>
              <a:ext uri="{FF2B5EF4-FFF2-40B4-BE49-F238E27FC236}">
                <a16:creationId xmlns:a16="http://schemas.microsoft.com/office/drawing/2014/main" id="{CE10B6DA-1391-4EF2-8A96-F16529CFFA93}"/>
              </a:ext>
            </a:extLst>
          </p:cNvPr>
          <p:cNvSpPr txBox="1"/>
          <p:nvPr/>
        </p:nvSpPr>
        <p:spPr>
          <a:xfrm>
            <a:off x="8742760" y="4796640"/>
            <a:ext cx="200561" cy="230832"/>
          </a:xfrm>
          <a:prstGeom prst="rect">
            <a:avLst/>
          </a:prstGeom>
          <a:noFill/>
        </p:spPr>
        <p:txBody>
          <a:bodyPr wrap="square" rtlCol="0">
            <a:spAutoFit/>
          </a:bodyPr>
          <a:lstStyle/>
          <a:p>
            <a:r>
              <a:rPr lang="en-US" sz="900" dirty="0">
                <a:solidFill>
                  <a:schemeClr val="bg1"/>
                </a:solidFill>
              </a:rPr>
              <a:t>7</a:t>
            </a:r>
          </a:p>
        </p:txBody>
      </p:sp>
    </p:spTree>
    <p:extLst>
      <p:ext uri="{BB962C8B-B14F-4D97-AF65-F5344CB8AC3E}">
        <p14:creationId xmlns:p14="http://schemas.microsoft.com/office/powerpoint/2010/main" val="2443268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3E1F0-0E68-429B-99C5-6D157DE41E80}"/>
              </a:ext>
            </a:extLst>
          </p:cNvPr>
          <p:cNvSpPr>
            <a:spLocks noGrp="1"/>
          </p:cNvSpPr>
          <p:nvPr>
            <p:ph type="title"/>
          </p:nvPr>
        </p:nvSpPr>
        <p:spPr>
          <a:xfrm>
            <a:off x="628650" y="336550"/>
            <a:ext cx="7886700" cy="730251"/>
          </a:xfrm>
        </p:spPr>
        <p:txBody>
          <a:bodyPr>
            <a:normAutofit fontScale="90000"/>
          </a:bodyPr>
          <a:lstStyle/>
          <a:p>
            <a:r>
              <a:rPr lang="en-US" sz="2400" b="1" dirty="0">
                <a:effectLst>
                  <a:outerShdw blurRad="38100" dist="38100" dir="2700000" algn="tl">
                    <a:srgbClr val="000000">
                      <a:alpha val="43137"/>
                    </a:srgbClr>
                  </a:outerShdw>
                </a:effectLst>
                <a:latin typeface="Book Antiqua" panose="02040602050305030304" pitchFamily="18" charset="0"/>
              </a:rPr>
              <a:t>Recent DOJ Revisions to Criminal Enforcement Policies</a:t>
            </a:r>
          </a:p>
        </p:txBody>
      </p:sp>
      <p:sp>
        <p:nvSpPr>
          <p:cNvPr id="3" name="Content Placeholder 2">
            <a:extLst>
              <a:ext uri="{FF2B5EF4-FFF2-40B4-BE49-F238E27FC236}">
                <a16:creationId xmlns:a16="http://schemas.microsoft.com/office/drawing/2014/main" id="{5D9FB6B6-EF91-4C4E-BF72-2AD98259E3E4}"/>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1A4B0005-9D84-42FD-BC96-E23E260DBDC1}"/>
              </a:ext>
            </a:extLst>
          </p:cNvPr>
          <p:cNvSpPr>
            <a:spLocks noGrp="1"/>
          </p:cNvSpPr>
          <p:nvPr>
            <p:ph type="ftr" sz="quarter" idx="11"/>
          </p:nvPr>
        </p:nvSpPr>
        <p:spPr>
          <a:xfrm>
            <a:off x="8362950" y="4803378"/>
            <a:ext cx="615950" cy="273844"/>
          </a:xfrm>
        </p:spPr>
        <p:txBody>
          <a:bodyPr/>
          <a:lstStyle/>
          <a:p>
            <a:r>
              <a:rPr lang="en-US" sz="900" b="1" dirty="0">
                <a:solidFill>
                  <a:schemeClr val="bg1"/>
                </a:solidFill>
                <a:effectLst>
                  <a:outerShdw blurRad="38100" dist="38100" dir="2700000" algn="tl">
                    <a:srgbClr val="000000">
                      <a:alpha val="43137"/>
                    </a:srgbClr>
                  </a:outerShdw>
                </a:effectLst>
              </a:rPr>
              <a:t>8</a:t>
            </a:r>
          </a:p>
        </p:txBody>
      </p:sp>
      <p:sp>
        <p:nvSpPr>
          <p:cNvPr id="5" name="Slide Number Placeholder 4">
            <a:extLst>
              <a:ext uri="{FF2B5EF4-FFF2-40B4-BE49-F238E27FC236}">
                <a16:creationId xmlns:a16="http://schemas.microsoft.com/office/drawing/2014/main" id="{F27F4DBD-C924-403C-AE08-531185D1C5F0}"/>
              </a:ext>
            </a:extLst>
          </p:cNvPr>
          <p:cNvSpPr>
            <a:spLocks noGrp="1"/>
          </p:cNvSpPr>
          <p:nvPr>
            <p:ph type="sldNum" sz="quarter" idx="12"/>
          </p:nvPr>
        </p:nvSpPr>
        <p:spPr/>
        <p:txBody>
          <a:bodyPr/>
          <a:lstStyle/>
          <a:p>
            <a:fld id="{D57F1E4F-1CFF-5643-939E-02111984F565}" type="slidenum">
              <a:rPr lang="en-US" smtClean="0"/>
              <a:pPr/>
              <a:t>8</a:t>
            </a:fld>
            <a:endParaRPr lang="en-US" dirty="0"/>
          </a:p>
        </p:txBody>
      </p:sp>
      <p:sp>
        <p:nvSpPr>
          <p:cNvPr id="7" name="TextBox 6">
            <a:extLst>
              <a:ext uri="{FF2B5EF4-FFF2-40B4-BE49-F238E27FC236}">
                <a16:creationId xmlns:a16="http://schemas.microsoft.com/office/drawing/2014/main" id="{D5FDE849-938B-428B-B306-B37E0699EAD3}"/>
              </a:ext>
            </a:extLst>
          </p:cNvPr>
          <p:cNvSpPr txBox="1"/>
          <p:nvPr/>
        </p:nvSpPr>
        <p:spPr>
          <a:xfrm>
            <a:off x="1428750" y="1476236"/>
            <a:ext cx="6864350" cy="3046988"/>
          </a:xfrm>
          <a:prstGeom prst="rect">
            <a:avLst/>
          </a:prstGeom>
          <a:noFill/>
        </p:spPr>
        <p:txBody>
          <a:bodyPr wrap="square">
            <a:spAutoFit/>
          </a:bodyPr>
          <a:lstStyle/>
          <a:p>
            <a:pPr marL="0" marR="0"/>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Criminal Division Corporate Enforcement and Voluntary Self-Disclosure Policy</a:t>
            </a:r>
          </a:p>
          <a:p>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https://www.justice.gov/opa/speech/file/1562851/download</a:t>
            </a:r>
            <a:endPar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endParaRPr>
          </a:p>
          <a:p>
            <a:endParaRPr lang="en-US" sz="1200" b="1" dirty="0">
              <a:solidFill>
                <a:schemeClr val="bg1"/>
              </a:solidFill>
              <a:effectLst>
                <a:outerShdw blurRad="38100" dist="38100" dir="2700000" algn="tl">
                  <a:srgbClr val="000000">
                    <a:alpha val="43137"/>
                  </a:srgbClr>
                </a:outerShdw>
              </a:effectLst>
              <a:latin typeface="Book Antiqua" panose="02040602050305030304" pitchFamily="18" charset="0"/>
              <a:cs typeface="Calibri" panose="020F0502020204030204" pitchFamily="34" charset="0"/>
            </a:endParaRPr>
          </a:p>
          <a:p>
            <a:endParaRPr lang="en-US" sz="1200" dirty="0">
              <a:solidFill>
                <a:schemeClr val="bg1"/>
              </a:solidFill>
              <a:latin typeface="Book Antiqua" panose="02040602050305030304" pitchFamily="18" charset="0"/>
              <a:cs typeface="Calibri" panose="020F0502020204030204" pitchFamily="34" charset="0"/>
            </a:endParaRPr>
          </a:p>
          <a:p>
            <a:pPr marL="0" marR="0"/>
            <a:r>
              <a:rPr lang="en-US" sz="1200" dirty="0">
                <a:solidFill>
                  <a:schemeClr val="bg1"/>
                </a:solidFill>
                <a:latin typeface="Book Antiqua" panose="02040602050305030304" pitchFamily="18" charset="0"/>
                <a:ea typeface="Calibri" panose="020F0502020204030204" pitchFamily="34" charset="0"/>
              </a:rPr>
              <a:t>Evaluation of Corporate Compliance Programs (Updated March 2023)</a:t>
            </a:r>
          </a:p>
          <a:p>
            <a:r>
              <a:rPr lang="en-US" sz="1200" u="sng" dirty="0">
                <a:solidFill>
                  <a:schemeClr val="bg1"/>
                </a:solidFill>
                <a:latin typeface="Book Antiqua" panose="02040602050305030304" pitchFamily="18"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https://www.justice.gov/criminal-fraud/page/file/937501/download</a:t>
            </a:r>
            <a:endParaRPr lang="en-US" sz="1200" dirty="0">
              <a:solidFill>
                <a:schemeClr val="bg1"/>
              </a:solidFill>
              <a:latin typeface="Book Antiqua" panose="02040602050305030304" pitchFamily="18" charset="0"/>
              <a:cs typeface="Calibri" panose="020F0502020204030204" pitchFamily="34" charset="0"/>
            </a:endParaRPr>
          </a:p>
          <a:p>
            <a:endParaRPr lang="en-US" sz="1200" dirty="0">
              <a:solidFill>
                <a:schemeClr val="bg1"/>
              </a:solidFill>
              <a:latin typeface="Book Antiqua" panose="02040602050305030304" pitchFamily="18" charset="0"/>
              <a:cs typeface="Calibri" panose="020F0502020204030204" pitchFamily="34" charset="0"/>
            </a:endParaRPr>
          </a:p>
          <a:p>
            <a:pPr marL="0" marR="0"/>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The Criminal Division’s Pilot Program Regarding Compensation Incentives and </a:t>
            </a:r>
            <a:r>
              <a:rPr lang="en-US" sz="1200" b="1" dirty="0" err="1">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Clawbacks</a:t>
            </a:r>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a:t>
            </a:r>
          </a:p>
          <a:p>
            <a:r>
              <a:rPr lang="en-US" sz="1200" b="1" u="sng"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https://www.justice.gov/opa/speech/file/1571906/download</a:t>
            </a:r>
            <a:endParaRPr lang="en-US" sz="1200" b="1" dirty="0">
              <a:solidFill>
                <a:schemeClr val="bg1"/>
              </a:solidFill>
              <a:effectLst>
                <a:outerShdw blurRad="38100" dist="38100" dir="2700000" algn="tl">
                  <a:srgbClr val="000000">
                    <a:alpha val="43137"/>
                  </a:srgbClr>
                </a:outerShdw>
              </a:effectLst>
              <a:latin typeface="Book Antiqua" panose="02040602050305030304" pitchFamily="18" charset="0"/>
              <a:cs typeface="Calibri" panose="020F0502020204030204" pitchFamily="34" charset="0"/>
            </a:endParaRPr>
          </a:p>
          <a:p>
            <a:endParaRPr lang="en-US" sz="1200" b="1" dirty="0">
              <a:solidFill>
                <a:schemeClr val="bg1"/>
              </a:solidFill>
              <a:effectLst>
                <a:outerShdw blurRad="38100" dist="38100" dir="2700000" algn="tl">
                  <a:srgbClr val="000000">
                    <a:alpha val="43137"/>
                  </a:srgbClr>
                </a:outerShdw>
              </a:effectLst>
              <a:latin typeface="Book Antiqua" panose="02040602050305030304" pitchFamily="18" charset="0"/>
              <a:cs typeface="Calibri" panose="020F0502020204030204" pitchFamily="34" charset="0"/>
            </a:endParaRPr>
          </a:p>
          <a:p>
            <a:endParaRPr lang="en-US" sz="1200" b="1" dirty="0">
              <a:solidFill>
                <a:schemeClr val="bg1"/>
              </a:solidFill>
              <a:effectLst>
                <a:outerShdw blurRad="38100" dist="38100" dir="2700000" algn="tl">
                  <a:srgbClr val="000000">
                    <a:alpha val="43137"/>
                  </a:srgbClr>
                </a:outerShdw>
              </a:effectLst>
              <a:latin typeface="Book Antiqua" panose="02040602050305030304" pitchFamily="18" charset="0"/>
              <a:cs typeface="Calibri" panose="020F0502020204030204" pitchFamily="34" charset="0"/>
            </a:endParaRPr>
          </a:p>
          <a:p>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cs typeface="Calibri" panose="020F0502020204030204" pitchFamily="34" charset="0"/>
              </a:rPr>
              <a:t>*** </a:t>
            </a:r>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t>This memorandum is for internal use only and does not create any privileges, benefits, or rights, substantive or procedural, enforceable by any individual, organization, party or witness in any administrative, civil, or criminal matter. </a:t>
            </a:r>
            <a:endParaRPr lang="en-US" sz="1200" b="1" dirty="0">
              <a:solidFill>
                <a:schemeClr val="bg1"/>
              </a:solidFill>
              <a:effectLst>
                <a:outerShdw blurRad="38100" dist="38100" dir="2700000" algn="tl">
                  <a:srgbClr val="000000">
                    <a:alpha val="43137"/>
                  </a:srgbClr>
                </a:outerShdw>
              </a:effectLst>
              <a:latin typeface="Book Antiqua" panose="02040602050305030304" pitchFamily="18" charset="0"/>
              <a:cs typeface="Calibri" panose="020F0502020204030204" pitchFamily="34" charset="0"/>
            </a:endParaRPr>
          </a:p>
          <a:p>
            <a:endParaRPr lang="en-US" sz="1200" b="1" dirty="0">
              <a:solidFill>
                <a:schemeClr val="bg1"/>
              </a:solidFill>
              <a:effectLst>
                <a:outerShdw blurRad="38100" dist="38100" dir="2700000" algn="tl">
                  <a:srgbClr val="000000">
                    <a:alpha val="43137"/>
                  </a:srgbClr>
                </a:outerShdw>
              </a:effectLst>
              <a:latin typeface="Book Antiqua" panose="02040602050305030304" pitchFamily="18" charset="0"/>
              <a:cs typeface="Calibri" panose="020F0502020204030204" pitchFamily="34" charset="0"/>
            </a:endParaRPr>
          </a:p>
          <a:p>
            <a:endPar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spTree>
    <p:extLst>
      <p:ext uri="{BB962C8B-B14F-4D97-AF65-F5344CB8AC3E}">
        <p14:creationId xmlns:p14="http://schemas.microsoft.com/office/powerpoint/2010/main" val="1030107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33343"/>
        </a:solidFill>
        <a:effectLst/>
      </p:bgPr>
    </p:bg>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EFF76915-8CB5-4349-9E2F-08D0B0EED802}"/>
              </a:ext>
            </a:extLst>
          </p:cNvPr>
          <p:cNvSpPr>
            <a:spLocks noGrp="1" noChangeArrowheads="1"/>
          </p:cNvSpPr>
          <p:nvPr>
            <p:ph type="title"/>
          </p:nvPr>
        </p:nvSpPr>
        <p:spPr>
          <a:xfrm>
            <a:off x="914400" y="111523"/>
            <a:ext cx="7772400" cy="405745"/>
          </a:xfrm>
        </p:spPr>
        <p:txBody>
          <a:bodyPr>
            <a:noAutofit/>
          </a:bodyPr>
          <a:lstStyle/>
          <a:p>
            <a:pPr eaLnBrk="1" hangingPunct="1"/>
            <a:r>
              <a:rPr lang="en-US" altLang="en-US" sz="2200" b="1" dirty="0">
                <a:effectLst>
                  <a:outerShdw blurRad="38100" dist="38100" dir="2700000" algn="tl">
                    <a:schemeClr val="bg1">
                      <a:lumMod val="75000"/>
                    </a:schemeClr>
                  </a:outerShdw>
                </a:effectLst>
                <a:latin typeface="Book Antiqua" panose="02040602050305030304" pitchFamily="18" charset="0"/>
              </a:rPr>
              <a:t>FTC Announces Proposed Rule – Employee Non-Competes</a:t>
            </a:r>
          </a:p>
        </p:txBody>
      </p:sp>
      <p:sp>
        <p:nvSpPr>
          <p:cNvPr id="118787" name="Rectangle 3">
            <a:extLst>
              <a:ext uri="{FF2B5EF4-FFF2-40B4-BE49-F238E27FC236}">
                <a16:creationId xmlns:a16="http://schemas.microsoft.com/office/drawing/2014/main" id="{A439E01D-10F6-4467-9F24-09449A159BEA}"/>
              </a:ext>
            </a:extLst>
          </p:cNvPr>
          <p:cNvSpPr>
            <a:spLocks noGrp="1" noChangeArrowheads="1"/>
          </p:cNvSpPr>
          <p:nvPr>
            <p:ph type="body" sz="half" idx="1"/>
          </p:nvPr>
        </p:nvSpPr>
        <p:spPr>
          <a:xfrm>
            <a:off x="533400" y="609600"/>
            <a:ext cx="7962900" cy="4417872"/>
          </a:xfrm>
        </p:spPr>
        <p:txBody>
          <a:bodyPr>
            <a:normAutofit lnSpcReduction="10000"/>
          </a:bodyPr>
          <a:lstStyle/>
          <a:p>
            <a:pPr marL="0">
              <a:spcBef>
                <a:spcPts val="0"/>
              </a:spcBef>
              <a:buFont typeface="Arial" panose="020B0604020202020204" pitchFamily="34" charset="0"/>
              <a:buChar char="•"/>
            </a:pPr>
            <a:r>
              <a:rPr lang="en-US" sz="1000" b="1" dirty="0">
                <a:solidFill>
                  <a:schemeClr val="bg1"/>
                </a:solidFill>
                <a:effectLst>
                  <a:outerShdw blurRad="38100" dist="38100" dir="2700000" algn="tl">
                    <a:srgbClr val="000000">
                      <a:alpha val="43137"/>
                    </a:srgbClr>
                  </a:outerShdw>
                </a:effectLst>
                <a:latin typeface="Book Antiqua" panose="02040602050305030304" pitchFamily="18" charset="0"/>
              </a:rPr>
              <a:t>   </a:t>
            </a:r>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rPr>
              <a:t>Sec. 910.1(b)(1): </a:t>
            </a:r>
            <a:r>
              <a:rPr lang="en-US" sz="1200" b="1" i="1" dirty="0">
                <a:solidFill>
                  <a:schemeClr val="bg1"/>
                </a:solidFill>
                <a:effectLst>
                  <a:outerShdw blurRad="38100" dist="38100" dir="2700000" algn="tl">
                    <a:srgbClr val="000000">
                      <a:alpha val="43137"/>
                    </a:srgbClr>
                  </a:outerShdw>
                </a:effectLst>
                <a:latin typeface="Book Antiqua" panose="02040602050305030304" pitchFamily="18" charset="0"/>
              </a:rPr>
              <a:t>Non-compete clause </a:t>
            </a:r>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rPr>
              <a:t>means a contractual term between an employer and a worker that 	prevents the 	worker  from seeking or accepting employment with a person, or operating a business, after 	the conclusion of the worker’s employment with the employer.</a:t>
            </a:r>
          </a:p>
          <a:p>
            <a:pPr marL="400050" lvl="1">
              <a:spcBef>
                <a:spcPts val="0"/>
              </a:spcBef>
            </a:pPr>
            <a:endPar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rPr>
              <a:t>   Sec. 910.2(a): </a:t>
            </a:r>
            <a:r>
              <a:rPr lang="en-US" sz="1200" b="1" i="1" dirty="0">
                <a:solidFill>
                  <a:schemeClr val="bg1"/>
                </a:solidFill>
                <a:effectLst>
                  <a:outerShdw blurRad="38100" dist="38100" dir="2700000" algn="tl">
                    <a:srgbClr val="000000">
                      <a:alpha val="43137"/>
                    </a:srgbClr>
                  </a:outerShdw>
                </a:effectLst>
                <a:latin typeface="Book Antiqua" panose="02040602050305030304" pitchFamily="18" charset="0"/>
              </a:rPr>
              <a:t>Unfair methods of competition.</a:t>
            </a:r>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rPr>
              <a:t> It is an unfair method of competition for an employer to enter into or  attempt to enter into a non-compete clause with a worker; maintain with a worker a non-compete clause; or represent to a worker that the worker is subject to a non-compete clause where the employer has no good faith basis to believe that the worker is subject to an enforceable non-compete clause.</a:t>
            </a:r>
          </a:p>
          <a:p>
            <a:pPr marL="457200" lvl="1" indent="0">
              <a:buNone/>
            </a:pPr>
            <a:endParaRPr lang="en-US" sz="1200" dirty="0">
              <a:solidFill>
                <a:schemeClr val="bg1"/>
              </a:solidFill>
              <a:latin typeface="Book Antiqua" panose="02040602050305030304" pitchFamily="18" charset="0"/>
            </a:endParaRPr>
          </a:p>
          <a:p>
            <a:pPr>
              <a:buFont typeface="Arial" panose="020B0604020202020204" pitchFamily="34" charset="0"/>
              <a:buChar char="•"/>
            </a:pPr>
            <a:r>
              <a:rPr lang="en-US" sz="1100" b="1" dirty="0">
                <a:solidFill>
                  <a:schemeClr val="bg1"/>
                </a:solidFill>
                <a:effectLst>
                  <a:outerShdw blurRad="38100" dist="38100" dir="2700000" algn="tl">
                    <a:srgbClr val="000000">
                      <a:alpha val="43137"/>
                    </a:srgbClr>
                  </a:outerShdw>
                </a:effectLst>
                <a:latin typeface="Book Antiqua" panose="02040602050305030304" pitchFamily="18" charset="0"/>
              </a:rPr>
              <a:t>    </a:t>
            </a:r>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rPr>
              <a:t>Sec. 910.2(b)(1): </a:t>
            </a:r>
            <a:r>
              <a:rPr lang="en-US" sz="1200" b="1" i="1" dirty="0">
                <a:solidFill>
                  <a:schemeClr val="bg1"/>
                </a:solidFill>
                <a:effectLst>
                  <a:outerShdw blurRad="38100" dist="38100" dir="2700000" algn="tl">
                    <a:srgbClr val="000000">
                      <a:alpha val="43137"/>
                    </a:srgbClr>
                  </a:outerShdw>
                </a:effectLst>
                <a:latin typeface="Book Antiqua" panose="02040602050305030304" pitchFamily="18" charset="0"/>
              </a:rPr>
              <a:t>Rescission requirement.</a:t>
            </a:r>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rPr>
              <a:t> To comply with paragraph (a) of this section, which states that it is an unfair method of competition for an employer to maintain with a worker a non-compete clause, an employer that entered into a non-compete clause with a worker prior to the compliance date must rescind the non-compete clause no later than the compliance date.</a:t>
            </a:r>
          </a:p>
          <a:p>
            <a:pPr>
              <a:buFont typeface="Arial" panose="020B0604020202020204" pitchFamily="34" charset="0"/>
              <a:buChar char="•"/>
            </a:pPr>
            <a:endParaRPr lang="en-US" altLang="en-US" sz="1100" b="1" dirty="0">
              <a:solidFill>
                <a:schemeClr val="bg1"/>
              </a:solidFill>
              <a:effectLst>
                <a:outerShdw blurRad="38100" dist="38100" dir="2700000" algn="tl">
                  <a:srgbClr val="000000">
                    <a:alpha val="43137"/>
                  </a:srgbClr>
                </a:outerShdw>
              </a:effectLst>
              <a:latin typeface="Book Antiqua" panose="02040602050305030304" pitchFamily="18" charset="0"/>
            </a:endParaRPr>
          </a:p>
          <a:p>
            <a:pPr>
              <a:buFont typeface="Arial" panose="020B0604020202020204" pitchFamily="34" charset="0"/>
              <a:buChar char="•"/>
            </a:pPr>
            <a:r>
              <a:rPr lang="en-US" altLang="en-US" sz="1100" b="1" dirty="0">
                <a:solidFill>
                  <a:schemeClr val="bg1"/>
                </a:solidFill>
                <a:effectLst>
                  <a:outerShdw blurRad="38100" dist="38100" dir="2700000" algn="tl">
                    <a:srgbClr val="000000">
                      <a:alpha val="43137"/>
                    </a:srgbClr>
                  </a:outerShdw>
                </a:effectLst>
                <a:latin typeface="Book Antiqua" panose="02040602050305030304" pitchFamily="18" charset="0"/>
              </a:rPr>
              <a:t>   </a:t>
            </a:r>
            <a:r>
              <a:rPr lang="en-US" altLang="en-US" sz="1200" b="1" dirty="0">
                <a:solidFill>
                  <a:schemeClr val="bg1"/>
                </a:solidFill>
                <a:effectLst>
                  <a:outerShdw blurRad="38100" dist="38100" dir="2700000" algn="tl">
                    <a:srgbClr val="000000">
                      <a:alpha val="43137"/>
                    </a:srgbClr>
                  </a:outerShdw>
                </a:effectLst>
                <a:latin typeface="Book Antiqua" panose="02040602050305030304" pitchFamily="18" charset="0"/>
              </a:rPr>
              <a:t>Sec. 910.4: </a:t>
            </a:r>
            <a:r>
              <a:rPr lang="en-US" altLang="en-US" sz="1200" b="1" i="1" dirty="0">
                <a:solidFill>
                  <a:schemeClr val="bg1"/>
                </a:solidFill>
                <a:effectLst>
                  <a:outerShdw blurRad="38100" dist="38100" dir="2700000" algn="tl">
                    <a:srgbClr val="000000">
                      <a:alpha val="43137"/>
                    </a:srgbClr>
                  </a:outerShdw>
                </a:effectLst>
                <a:latin typeface="Book Antiqua" panose="02040602050305030304" pitchFamily="18" charset="0"/>
              </a:rPr>
              <a:t>Relation to State laws. </a:t>
            </a:r>
            <a:r>
              <a:rPr lang="en-US" sz="1200" b="1" dirty="0">
                <a:solidFill>
                  <a:schemeClr val="bg1"/>
                </a:solidFill>
                <a:effectLst>
                  <a:outerShdw blurRad="38100" dist="38100" dir="2700000" algn="tl">
                    <a:srgbClr val="000000">
                      <a:alpha val="43137"/>
                    </a:srgbClr>
                  </a:outerShdw>
                </a:effectLst>
                <a:latin typeface="Book Antiqua" panose="02040602050305030304" pitchFamily="18" charset="0"/>
              </a:rPr>
              <a:t>This part 910 shall supersede any State statute, regulation, order, or interpretation to the  extent that such statute, regulation, order, or interpretation is inconsistent with this part 910. </a:t>
            </a:r>
            <a:endParaRPr lang="en-US" altLang="en-US" sz="1200" b="1" dirty="0">
              <a:solidFill>
                <a:schemeClr val="bg1"/>
              </a:solidFill>
              <a:effectLst>
                <a:outerShdw blurRad="38100" dist="38100" dir="2700000" algn="tl">
                  <a:srgbClr val="000000">
                    <a:alpha val="43137"/>
                  </a:srgbClr>
                </a:outerShdw>
              </a:effectLst>
              <a:latin typeface="Book Antiqua" panose="02040602050305030304" pitchFamily="18" charset="0"/>
            </a:endParaRPr>
          </a:p>
          <a:p>
            <a:pPr>
              <a:buFont typeface="Arial" panose="020B0604020202020204" pitchFamily="34" charset="0"/>
              <a:buChar char="•"/>
            </a:pPr>
            <a:endParaRPr lang="en-US" altLang="en-US" sz="1200" b="1" dirty="0">
              <a:solidFill>
                <a:schemeClr val="bg1"/>
              </a:solidFill>
              <a:effectLst>
                <a:outerShdw blurRad="38100" dist="38100" dir="2700000" algn="tl">
                  <a:srgbClr val="000000">
                    <a:alpha val="43137"/>
                  </a:srgbClr>
                </a:outerShdw>
              </a:effectLst>
              <a:latin typeface="Book Antiqua" panose="02040602050305030304" pitchFamily="18" charset="0"/>
            </a:endParaRPr>
          </a:p>
          <a:p>
            <a:pPr>
              <a:buFont typeface="Arial" panose="020B0604020202020204" pitchFamily="34" charset="0"/>
              <a:buChar char="•"/>
            </a:pPr>
            <a:r>
              <a:rPr lang="it-IT" sz="1200" b="1" dirty="0">
                <a:solidFill>
                  <a:schemeClr val="bg1"/>
                </a:solidFill>
                <a:effectLst>
                  <a:outerShdw blurRad="38100" dist="38100" dir="2700000" algn="tl">
                    <a:srgbClr val="000000">
                      <a:alpha val="43137"/>
                    </a:srgbClr>
                  </a:outerShdw>
                </a:effectLst>
                <a:latin typeface="Book Antiqua" panose="02040602050305030304" pitchFamily="18" charset="0"/>
                <a:hlinkClick r:id="rId3">
                  <a:extLst>
                    <a:ext uri="{A12FA001-AC4F-418D-AE19-62706E023703}">
                      <ahyp:hlinkClr xmlns:ahyp="http://schemas.microsoft.com/office/drawing/2018/hyperlinkcolor" val="tx"/>
                    </a:ext>
                  </a:extLst>
                </a:hlinkClick>
              </a:rPr>
              <a:t>Federal Register :: Non-Compete Clause Rule</a:t>
            </a:r>
            <a:endParaRPr lang="it-IT" sz="1200" b="1" dirty="0">
              <a:solidFill>
                <a:schemeClr val="bg1"/>
              </a:solidFill>
              <a:effectLst>
                <a:outerShdw blurRad="38100" dist="38100" dir="2700000" algn="tl">
                  <a:srgbClr val="000000">
                    <a:alpha val="43137"/>
                  </a:srgbClr>
                </a:outerShdw>
              </a:effectLst>
              <a:latin typeface="Book Antiqua" panose="02040602050305030304" pitchFamily="18" charset="0"/>
            </a:endParaRPr>
          </a:p>
          <a:p>
            <a:pPr>
              <a:buFont typeface="Arial" panose="020B0604020202020204" pitchFamily="34" charset="0"/>
              <a:buChar char="•"/>
            </a:pPr>
            <a:endParaRPr lang="it-IT" sz="1200" b="1" dirty="0">
              <a:solidFill>
                <a:schemeClr val="bg1"/>
              </a:solidFill>
              <a:effectLst>
                <a:outerShdw blurRad="38100" dist="38100" dir="2700000" algn="tl">
                  <a:srgbClr val="000000">
                    <a:alpha val="43137"/>
                  </a:srgbClr>
                </a:outerShdw>
              </a:effectLst>
              <a:latin typeface="Book Antiqua" panose="02040602050305030304" pitchFamily="18" charset="0"/>
            </a:endParaRPr>
          </a:p>
          <a:p>
            <a:pPr>
              <a:buFont typeface="Arial" panose="020B0604020202020204" pitchFamily="34" charset="0"/>
              <a:buChar char="•"/>
            </a:pPr>
            <a:r>
              <a:rPr lang="en-US" sz="1100" b="1" dirty="0">
                <a:solidFill>
                  <a:schemeClr val="bg1"/>
                </a:solidFill>
                <a:effectLst>
                  <a:outerShdw blurRad="38100" dist="38100" dir="2700000" algn="tl">
                    <a:srgbClr val="000000">
                      <a:alpha val="43137"/>
                    </a:srgbClr>
                  </a:outerShdw>
                </a:effectLst>
                <a:latin typeface="Book Antiqua" panose="02040602050305030304" pitchFamily="18" charset="0"/>
                <a:hlinkClick r:id="rId4">
                  <a:extLst>
                    <a:ext uri="{A12FA001-AC4F-418D-AE19-62706E023703}">
                      <ahyp:hlinkClr xmlns:ahyp="http://schemas.microsoft.com/office/drawing/2018/hyperlinkcolor" val="tx"/>
                    </a:ext>
                  </a:extLst>
                </a:hlinkClick>
              </a:rPr>
              <a:t>NPRM for the Non-Compete Clause: Dissenting Statement of Commissioner Wilson (ftc.gov)</a:t>
            </a:r>
            <a:endParaRPr lang="it-IT" sz="1100" b="1" dirty="0">
              <a:solidFill>
                <a:schemeClr val="bg1"/>
              </a:solidFill>
              <a:effectLst>
                <a:outerShdw blurRad="38100" dist="38100" dir="2700000" algn="tl">
                  <a:srgbClr val="000000">
                    <a:alpha val="43137"/>
                  </a:srgbClr>
                </a:outerShdw>
              </a:effectLst>
              <a:latin typeface="Book Antiqua" panose="02040602050305030304" pitchFamily="18" charset="0"/>
            </a:endParaRPr>
          </a:p>
          <a:p>
            <a:pPr>
              <a:buFont typeface="Arial" panose="020B0604020202020204" pitchFamily="34" charset="0"/>
              <a:buChar char="•"/>
            </a:pPr>
            <a:endParaRPr lang="it-IT" altLang="en-US" sz="1200" b="1" dirty="0">
              <a:solidFill>
                <a:schemeClr val="bg1"/>
              </a:solidFill>
              <a:effectLst>
                <a:outerShdw blurRad="38100" dist="38100" dir="2700000" algn="tl">
                  <a:srgbClr val="000000">
                    <a:alpha val="43137"/>
                  </a:srgbClr>
                </a:outerShdw>
              </a:effectLst>
              <a:latin typeface="Book Antiqua" panose="02040602050305030304" pitchFamily="18" charset="0"/>
            </a:endParaRPr>
          </a:p>
          <a:p>
            <a:pPr>
              <a:buFont typeface="Arial" panose="020B0604020202020204" pitchFamily="34" charset="0"/>
              <a:buChar char="•"/>
            </a:pPr>
            <a:r>
              <a:rPr lang="en-US" sz="900" dirty="0">
                <a:solidFill>
                  <a:srgbClr val="233343"/>
                </a:solidFill>
                <a:hlinkClick r:id="rId5">
                  <a:extLst>
                    <a:ext uri="{A12FA001-AC4F-418D-AE19-62706E023703}">
                      <ahyp:hlinkClr xmlns:ahyp="http://schemas.microsoft.com/office/drawing/2018/hyperlinkcolor" val="tx"/>
                    </a:ext>
                  </a:extLst>
                </a:hlinkClick>
              </a:rPr>
              <a:t>Dissenting Statement of Commissioner Christine S. Wilson Concerning the Notice of Proposed Rulemaking for the Non-Compete Clause Rule | Federal Trade</a:t>
            </a:r>
            <a:endParaRPr lang="en-US" altLang="en-US" sz="1200" b="1"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pic>
        <p:nvPicPr>
          <p:cNvPr id="14341" name="Picture 4" descr="MPj03874710000[1]">
            <a:extLst>
              <a:ext uri="{FF2B5EF4-FFF2-40B4-BE49-F238E27FC236}">
                <a16:creationId xmlns:a16="http://schemas.microsoft.com/office/drawing/2014/main" id="{CB7EC919-E3BC-46FE-91B8-AB1FEEDCD0C0}"/>
              </a:ext>
            </a:extLst>
          </p:cNvPr>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tretch>
            <a:fillRect/>
          </a:stretch>
        </p:blipFill>
        <p:spPr>
          <a:xfrm>
            <a:off x="5643749" y="1200151"/>
            <a:ext cx="1171202" cy="16418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A9375BDF-973F-4DBF-9A08-166845099437}"/>
              </a:ext>
            </a:extLst>
          </p:cNvPr>
          <p:cNvSpPr>
            <a:spLocks noGrp="1"/>
          </p:cNvSpPr>
          <p:nvPr>
            <p:ph type="ftr" sz="quarter" idx="11"/>
          </p:nvPr>
        </p:nvSpPr>
        <p:spPr>
          <a:xfrm>
            <a:off x="200679" y="4730539"/>
            <a:ext cx="1732824" cy="204601"/>
          </a:xfrm>
        </p:spPr>
        <p:txBody>
          <a:bodyPr/>
          <a:lstStyle/>
          <a:p>
            <a:pPr>
              <a:defRPr/>
            </a:pPr>
            <a:endParaRPr lang="en-US" sz="900" dirty="0"/>
          </a:p>
        </p:txBody>
      </p:sp>
      <p:sp>
        <p:nvSpPr>
          <p:cNvPr id="14338" name="Slide Number Placeholder 7">
            <a:extLst>
              <a:ext uri="{FF2B5EF4-FFF2-40B4-BE49-F238E27FC236}">
                <a16:creationId xmlns:a16="http://schemas.microsoft.com/office/drawing/2014/main" id="{01019E8A-C267-4788-ACC3-1A42045D21F4}"/>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Book Antiqua" panose="02040602050305030304" pitchFamily="18"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Book Antiqua" panose="02040602050305030304" pitchFamily="18"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Book Antiqua" panose="02040602050305030304" pitchFamily="18"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9pPr>
          </a:lstStyle>
          <a:p>
            <a:pPr>
              <a:spcBef>
                <a:spcPct val="0"/>
              </a:spcBef>
              <a:buClrTx/>
              <a:buSzTx/>
              <a:buFontTx/>
              <a:buNone/>
            </a:pPr>
            <a:fld id="{107CE9DA-D365-432F-9795-9586E9E060F3}" type="slidenum">
              <a:rPr lang="en-US" altLang="en-US" sz="750">
                <a:latin typeface="Arial" panose="020B0604020202020204" pitchFamily="34" charset="0"/>
              </a:rPr>
              <a:pPr>
                <a:spcBef>
                  <a:spcPct val="0"/>
                </a:spcBef>
                <a:buClrTx/>
                <a:buSzTx/>
                <a:buFontTx/>
                <a:buNone/>
              </a:pPr>
              <a:t>9</a:t>
            </a:fld>
            <a:endParaRPr lang="en-US" altLang="en-US" sz="750" dirty="0">
              <a:latin typeface="Arial" panose="020B0604020202020204" pitchFamily="34" charset="0"/>
            </a:endParaRPr>
          </a:p>
        </p:txBody>
      </p:sp>
      <p:pic>
        <p:nvPicPr>
          <p:cNvPr id="7" name="Picture 4" descr="MPj03874710000[1]">
            <a:extLst>
              <a:ext uri="{FF2B5EF4-FFF2-40B4-BE49-F238E27FC236}">
                <a16:creationId xmlns:a16="http://schemas.microsoft.com/office/drawing/2014/main" id="{78414F7F-ACA8-4EE3-9AC5-98B77B9D8F3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a:xfrm>
            <a:off x="6000999" y="1257300"/>
            <a:ext cx="1561602" cy="2532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MPj03874710000[1]">
            <a:extLst>
              <a:ext uri="{FF2B5EF4-FFF2-40B4-BE49-F238E27FC236}">
                <a16:creationId xmlns:a16="http://schemas.microsoft.com/office/drawing/2014/main" id="{FCC3C1EB-C2C9-47C5-B38E-2A590E7299A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a:xfrm>
            <a:off x="6000999" y="1600200"/>
            <a:ext cx="1561602"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a:extLst>
              <a:ext uri="{FF2B5EF4-FFF2-40B4-BE49-F238E27FC236}">
                <a16:creationId xmlns:a16="http://schemas.microsoft.com/office/drawing/2014/main" id="{CE10B6DA-1391-4EF2-8A96-F16529CFFA93}"/>
              </a:ext>
            </a:extLst>
          </p:cNvPr>
          <p:cNvSpPr txBox="1"/>
          <p:nvPr/>
        </p:nvSpPr>
        <p:spPr>
          <a:xfrm>
            <a:off x="8742760" y="4796640"/>
            <a:ext cx="200561" cy="230832"/>
          </a:xfrm>
          <a:prstGeom prst="rect">
            <a:avLst/>
          </a:prstGeom>
          <a:noFill/>
        </p:spPr>
        <p:txBody>
          <a:bodyPr wrap="square" rtlCol="0">
            <a:spAutoFit/>
          </a:bodyPr>
          <a:lstStyle/>
          <a:p>
            <a:r>
              <a:rPr lang="en-US" sz="900" dirty="0">
                <a:solidFill>
                  <a:schemeClr val="bg1"/>
                </a:solidFill>
              </a:rPr>
              <a:t>9</a:t>
            </a:r>
          </a:p>
        </p:txBody>
      </p:sp>
      <p:sp>
        <p:nvSpPr>
          <p:cNvPr id="3" name="Rectangle 1">
            <a:extLst>
              <a:ext uri="{FF2B5EF4-FFF2-40B4-BE49-F238E27FC236}">
                <a16:creationId xmlns:a16="http://schemas.microsoft.com/office/drawing/2014/main" id="{69289C76-AA32-4140-804C-EA48ED99E572}"/>
              </a:ext>
            </a:extLst>
          </p:cNvPr>
          <p:cNvSpPr>
            <a:spLocks noChangeArrowheads="1"/>
          </p:cNvSpPr>
          <p:nvPr/>
        </p:nvSpPr>
        <p:spPr bwMode="auto">
          <a:xfrm>
            <a:off x="0" y="-94568"/>
            <a:ext cx="14670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Definitions.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 </a:t>
            </a:r>
            <a:r>
              <a:rPr kumimoji="0" lang="en-US" altLang="en-US" sz="1800" b="0" i="1" u="none" strike="noStrike" cap="none" normalizeH="0" baseline="0" dirty="0">
                <a:ln>
                  <a:noFill/>
                </a:ln>
                <a:solidFill>
                  <a:schemeClr val="tx1"/>
                </a:solidFill>
                <a:effectLst/>
                <a:latin typeface="Arial" panose="020B0604020202020204" pitchFamily="34" charset="0"/>
              </a:rPr>
              <a:t>Business</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170896686"/>
      </p:ext>
    </p:extLst>
  </p:cSld>
  <p:clrMapOvr>
    <a:masterClrMapping/>
  </p:clrMapOvr>
</p:sld>
</file>

<file path=ppt/theme/theme1.xml><?xml version="1.0" encoding="utf-8"?>
<a:theme xmlns:a="http://schemas.openxmlformats.org/drawingml/2006/main" name="Wiggin Blue PPT Template ">
  <a:themeElements>
    <a:clrScheme name="Custom 3">
      <a:dk1>
        <a:srgbClr val="233343"/>
      </a:dk1>
      <a:lt1>
        <a:srgbClr val="FFFFFF"/>
      </a:lt1>
      <a:dk2>
        <a:srgbClr val="494E54"/>
      </a:dk2>
      <a:lt2>
        <a:srgbClr val="838383"/>
      </a:lt2>
      <a:accent1>
        <a:srgbClr val="C4660F"/>
      </a:accent1>
      <a:accent2>
        <a:srgbClr val="494E54"/>
      </a:accent2>
      <a:accent3>
        <a:srgbClr val="838383"/>
      </a:accent3>
      <a:accent4>
        <a:srgbClr val="FFFFFF"/>
      </a:accent4>
      <a:accent5>
        <a:srgbClr val="FFFFFF"/>
      </a:accent5>
      <a:accent6>
        <a:srgbClr val="FFFFFF"/>
      </a:accent6>
      <a:hlink>
        <a:srgbClr val="233343"/>
      </a:hlink>
      <a:folHlink>
        <a:srgbClr val="494E54"/>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D_PPT_v1-NewLogoFonts.potx" id="{107FA2E0-F302-4E10-B137-59D80B513C81}" vid="{92FE61FE-2817-4DB6-ACB6-79D9CF42D2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WD_PPT_v1-NewLogoFonts</Template>
  <TotalTime>1640</TotalTime>
  <Words>3260</Words>
  <Application>Microsoft Office PowerPoint</Application>
  <PresentationFormat>On-screen Show (16:9)</PresentationFormat>
  <Paragraphs>336</Paragraphs>
  <Slides>20</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Arial</vt:lpstr>
      <vt:lpstr>Avenir Next Regular</vt:lpstr>
      <vt:lpstr>Book Antiqua</vt:lpstr>
      <vt:lpstr>Calibri</vt:lpstr>
      <vt:lpstr>Symbol</vt:lpstr>
      <vt:lpstr>Times New Roman</vt:lpstr>
      <vt:lpstr>Verdana</vt:lpstr>
      <vt:lpstr>Wingdings</vt:lpstr>
      <vt:lpstr>Wiggin Blue PPT Template </vt:lpstr>
      <vt:lpstr>PDF Document</vt:lpstr>
      <vt:lpstr>PowerPoint Presentation</vt:lpstr>
      <vt:lpstr>Antitrust Division Announces Withdrawal Of “Outdated” Enforcement Policy Statements </vt:lpstr>
      <vt:lpstr>Antitrust Division Announces Withdrawal Of “Outdated” Enforcement Policy Statements </vt:lpstr>
      <vt:lpstr>Antitrust Division Announces Withdrawal Of “Outdated” Enforcement Policy Statements </vt:lpstr>
      <vt:lpstr>What Guidance Should Receive Our Attention Notwithstanding the Withdrawn Statements? </vt:lpstr>
      <vt:lpstr>Antitrust Division Announces Criminal Enforcement Of Section 2 of the Sherman Act - Monopolization</vt:lpstr>
      <vt:lpstr>Antitrust Division Announces Criminal Enforcement Of Section 2 of the Sherman Act - Monopolization</vt:lpstr>
      <vt:lpstr>Recent DOJ Revisions to Criminal Enforcement Policies</vt:lpstr>
      <vt:lpstr>FTC Announces Proposed Rule – Employee Non-Competes</vt:lpstr>
      <vt:lpstr>Recent Significant DOJ/FTC Employment-Related  Antitrust Development</vt:lpstr>
      <vt:lpstr>FTC Issues Policy Statement Regarding the Scope of Unfair Methods of Competition Under Section 5 of the FTC Act – November 10, 2022</vt:lpstr>
      <vt:lpstr>FTC Issues Policy Statement Regarding the Scope of Unfair Methods of Competition Under Section 5 of the FTC Act – November 10, 2022</vt:lpstr>
      <vt:lpstr>FTC Issues Policy Statement Regarding the Scope of Unfair Methods of Competition Under Section 5 of the FTC Act – November 10, 2022</vt:lpstr>
      <vt:lpstr>FTC Enforcement of the Robinson-Patman Act</vt:lpstr>
      <vt:lpstr>FTC Issues Policy Statement Regarding the Scope of Unfair Methods of Competition Under Section 5 of the FTC Act – November 10, 2022</vt:lpstr>
      <vt:lpstr>Additional Federal and Connecticut Competition Developments </vt:lpstr>
      <vt:lpstr>Additional Federal and Connecticut Competition Developments </vt:lpstr>
      <vt:lpstr>Additional Federal and Connecticut Competition Developments </vt:lpstr>
      <vt:lpstr>Additional Federal and Connecticut Competition Developments </vt:lpstr>
      <vt:lpstr>Additional Federal and Connecticut Competition Developments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Weeden, Lisa</dc:creator>
  <cp:lastModifiedBy>Langer, Robert M.</cp:lastModifiedBy>
  <cp:revision>114</cp:revision>
  <dcterms:created xsi:type="dcterms:W3CDTF">2020-01-06T14:45:27Z</dcterms:created>
  <dcterms:modified xsi:type="dcterms:W3CDTF">2023-03-24T16:25:57Z</dcterms:modified>
</cp:coreProperties>
</file>